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06.jpeg" ContentType="image/jpeg"/>
  <Override PartName="/ppt/media/image105.jpeg" ContentType="image/jpeg"/>
  <Override PartName="/ppt/media/image101.jpeg" ContentType="image/jpe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8.jpeg" ContentType="image/jpeg"/>
  <Override PartName="/ppt/media/image41.png" ContentType="image/png"/>
  <Override PartName="/ppt/media/image40.png" ContentType="image/png"/>
  <Override PartName="/ppt/media/image38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47.jpeg" ContentType="image/jpe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2.png" ContentType="image/png"/>
  <Override PartName="/ppt/media/image49.jpeg" ContentType="image/jpeg"/>
  <Override PartName="/ppt/media/image22.png" ContentType="image/png"/>
  <Override PartName="/ppt/media/image28.png" ContentType="image/png"/>
  <Override PartName="/ppt/media/image21.png" ContentType="image/png"/>
  <Override PartName="/ppt/media/image3.jpeg" ContentType="image/jpeg"/>
  <Override PartName="/ppt/media/image16.png" ContentType="image/png"/>
  <Override PartName="/ppt/media/image6.png" ContentType="image/png"/>
  <Override PartName="/ppt/media/image91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57.png" ContentType="image/png"/>
  <Override PartName="/ppt/media/image56.jpeg" ContentType="image/jpeg"/>
  <Override PartName="/ppt/media/image14.png" ContentType="image/png"/>
  <Override PartName="/ppt/media/image15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20.png" ContentType="image/png"/>
  <Override PartName="/ppt/media/image79.png" ContentType="image/png"/>
  <Override PartName="/ppt/media/image50.jpeg" ContentType="image/jpeg"/>
  <Override PartName="/ppt/media/image87.png" ContentType="image/png"/>
  <Override PartName="/ppt/media/image51.jpeg" ContentType="image/jpeg"/>
  <Override PartName="/ppt/media/image17.png" ContentType="image/png"/>
  <Override PartName="/ppt/media/image52.jpeg" ContentType="image/jpeg"/>
  <Override PartName="/ppt/media/image27.png" ContentType="image/png"/>
  <Override PartName="/ppt/media/image53.jpeg" ContentType="image/jpeg"/>
  <Override PartName="/ppt/media/image37.png" ContentType="image/png"/>
  <Override PartName="/ppt/media/image54.jpeg" ContentType="image/jpeg"/>
  <Override PartName="/ppt/media/image55.jpeg" ContentType="image/jpe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36320"/>
            <a:ext cx="907164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36320"/>
            <a:ext cx="442692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36320"/>
            <a:ext cx="442692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4052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4052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319480" y="1768680"/>
            <a:ext cx="5439960" cy="43405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319480" y="1768680"/>
            <a:ext cx="5439960" cy="43405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40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4052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4052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4052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36320"/>
            <a:ext cx="442692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4052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4052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36320"/>
            <a:ext cx="442692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36320"/>
            <a:ext cx="9071640" cy="2070360"/>
          </a:xfrm>
          <a:prstGeom prst="rect">
            <a:avLst/>
          </a:prstGeom>
        </p:spPr>
        <p:txBody>
          <a:bodyPr lIns="0" rIns="0" tIns="0" bIns="0"/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4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zxx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xx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zxx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zxx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xx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zxx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zxx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zxx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zx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zx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zx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zx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54A6E749-C396-4EF1-85B8-537FD8497E4B}" type="slidenum">
              <a:rPr b="0" lang="zxx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zxx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jpeg"/><Relationship Id="rId8" Type="http://schemas.openxmlformats.org/officeDocument/2006/relationships/image" Target="../media/image54.jpeg"/><Relationship Id="rId9" Type="http://schemas.openxmlformats.org/officeDocument/2006/relationships/image" Target="../media/image55.jpeg"/><Relationship Id="rId10" Type="http://schemas.openxmlformats.org/officeDocument/2006/relationships/image" Target="../media/image56.jpeg"/><Relationship Id="rId1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5.jpeg"/><Relationship Id="rId2" Type="http://schemas.openxmlformats.org/officeDocument/2006/relationships/image" Target="../media/image106.jpe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rcRect l="0" t="26062" r="0" b="21385"/>
          <a:stretch/>
        </p:blipFill>
        <p:spPr>
          <a:xfrm>
            <a:off x="0" y="4065120"/>
            <a:ext cx="10079640" cy="3530880"/>
          </a:xfrm>
          <a:prstGeom prst="rect">
            <a:avLst/>
          </a:prstGeom>
          <a:ln>
            <a:noFill/>
          </a:ln>
        </p:spPr>
      </p:pic>
      <p:sp>
        <p:nvSpPr>
          <p:cNvPr id="40" name="TextShape 1"/>
          <p:cNvSpPr txBox="1"/>
          <p:nvPr/>
        </p:nvSpPr>
        <p:spPr>
          <a:xfrm>
            <a:off x="504000" y="164160"/>
            <a:ext cx="9071640" cy="1536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Comparative ecology of sexual and asexual parasitoid wasps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TextShape 2"/>
          <p:cNvSpPr txBox="1"/>
          <p:nvPr/>
        </p:nvSpPr>
        <p:spPr>
          <a:xfrm>
            <a:off x="504000" y="8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Cyril Matthey-Doret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by Casper Van Der Kooi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Directed by Tanja Schwander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Zooming in on distribution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396000" y="1877040"/>
            <a:ext cx="9478080" cy="5647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Geographical distribution in more detail using latitude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4921200" y="3852360"/>
            <a:ext cx="4908600" cy="2606760"/>
          </a:xfrm>
          <a:prstGeom prst="rect">
            <a:avLst/>
          </a:prstGeom>
          <a:ln>
            <a:noFill/>
          </a:ln>
        </p:spPr>
      </p:pic>
      <p:sp>
        <p:nvSpPr>
          <p:cNvPr id="149" name="Line 3"/>
          <p:cNvSpPr/>
          <p:nvPr/>
        </p:nvSpPr>
        <p:spPr>
          <a:xfrm>
            <a:off x="5511240" y="5331240"/>
            <a:ext cx="425736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"/>
          <p:cNvSpPr/>
          <p:nvPr/>
        </p:nvSpPr>
        <p:spPr>
          <a:xfrm>
            <a:off x="5379480" y="4327920"/>
            <a:ext cx="828000" cy="42300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5"/>
          <p:cNvSpPr/>
          <p:nvPr/>
        </p:nvSpPr>
        <p:spPr>
          <a:xfrm flipV="1">
            <a:off x="5826960" y="4750920"/>
            <a:ext cx="0" cy="59112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6"/>
          <p:cNvSpPr/>
          <p:nvPr/>
        </p:nvSpPr>
        <p:spPr>
          <a:xfrm flipV="1">
            <a:off x="6275880" y="4327920"/>
            <a:ext cx="0" cy="100368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Line 7"/>
          <p:cNvSpPr/>
          <p:nvPr/>
        </p:nvSpPr>
        <p:spPr>
          <a:xfrm>
            <a:off x="5763600" y="4327920"/>
            <a:ext cx="512280" cy="0"/>
          </a:xfrm>
          <a:prstGeom prst="line">
            <a:avLst/>
          </a:prstGeom>
          <a:ln w="10080">
            <a:solidFill>
              <a:srgbClr val="000000"/>
            </a:solidFill>
            <a:custDash>
              <a:ds d="700000" sp="7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8"/>
          <p:cNvSpPr/>
          <p:nvPr/>
        </p:nvSpPr>
        <p:spPr>
          <a:xfrm>
            <a:off x="5748840" y="4750920"/>
            <a:ext cx="83160" cy="0"/>
          </a:xfrm>
          <a:prstGeom prst="line">
            <a:avLst/>
          </a:prstGeom>
          <a:ln w="10080">
            <a:solidFill>
              <a:srgbClr val="000000"/>
            </a:solidFill>
            <a:custDash>
              <a:ds d="700000" sp="7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9"/>
          <p:cNvSpPr/>
          <p:nvPr/>
        </p:nvSpPr>
        <p:spPr>
          <a:xfrm>
            <a:off x="898920" y="4654440"/>
            <a:ext cx="170280" cy="1702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Shape 10"/>
          <p:cNvSpPr txBox="1"/>
          <p:nvPr/>
        </p:nvSpPr>
        <p:spPr>
          <a:xfrm>
            <a:off x="1052280" y="4537080"/>
            <a:ext cx="4304880" cy="196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distance from equator.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 distance from equator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11"/>
          <p:cNvSpPr/>
          <p:nvPr/>
        </p:nvSpPr>
        <p:spPr>
          <a:xfrm>
            <a:off x="898920" y="4966560"/>
            <a:ext cx="170280" cy="17028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483840" y="1551960"/>
            <a:ext cx="4432320" cy="5364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5163840" y="1551960"/>
            <a:ext cx="4432320" cy="5364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rcRect l="40509" t="0" r="35174" b="0"/>
          <a:stretch/>
        </p:blipFill>
        <p:spPr>
          <a:xfrm>
            <a:off x="4428000" y="2396880"/>
            <a:ext cx="863640" cy="1887480"/>
          </a:xfrm>
          <a:prstGeom prst="rect">
            <a:avLst/>
          </a:prstGeom>
          <a:ln>
            <a:noFill/>
          </a:ln>
        </p:spPr>
      </p:pic>
      <p:sp>
        <p:nvSpPr>
          <p:cNvPr id="161" name="Line 3"/>
          <p:cNvSpPr/>
          <p:nvPr/>
        </p:nvSpPr>
        <p:spPr>
          <a:xfrm>
            <a:off x="4644000" y="3467880"/>
            <a:ext cx="6476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4"/>
          <p:cNvSpPr/>
          <p:nvPr/>
        </p:nvSpPr>
        <p:spPr>
          <a:xfrm>
            <a:off x="4507920" y="2741400"/>
            <a:ext cx="599400" cy="30636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5"/>
          <p:cNvSpPr/>
          <p:nvPr/>
        </p:nvSpPr>
        <p:spPr>
          <a:xfrm flipV="1">
            <a:off x="4831920" y="3047760"/>
            <a:ext cx="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TextShape 6"/>
          <p:cNvSpPr txBox="1"/>
          <p:nvPr/>
        </p:nvSpPr>
        <p:spPr>
          <a:xfrm>
            <a:off x="50472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 of asexuals expands towards poles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2"/>
          <a:srcRect l="0" t="0" r="50711" b="0"/>
          <a:stretch/>
        </p:blipFill>
        <p:spPr>
          <a:xfrm>
            <a:off x="288000" y="2076120"/>
            <a:ext cx="3737880" cy="269100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rcRect l="0" t="0" r="50368" b="0"/>
          <a:stretch/>
        </p:blipFill>
        <p:spPr>
          <a:xfrm>
            <a:off x="5544000" y="2100960"/>
            <a:ext cx="3722760" cy="272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483840" y="1551960"/>
            <a:ext cx="4432320" cy="5364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5163840" y="1551960"/>
            <a:ext cx="4432320" cy="5364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rcRect l="40509" t="0" r="35174" b="0"/>
          <a:stretch/>
        </p:blipFill>
        <p:spPr>
          <a:xfrm>
            <a:off x="4428000" y="2396880"/>
            <a:ext cx="863640" cy="1887480"/>
          </a:xfrm>
          <a:prstGeom prst="rect">
            <a:avLst/>
          </a:prstGeom>
          <a:ln>
            <a:noFill/>
          </a:ln>
        </p:spPr>
      </p:pic>
      <p:sp>
        <p:nvSpPr>
          <p:cNvPr id="170" name="Line 3"/>
          <p:cNvSpPr/>
          <p:nvPr/>
        </p:nvSpPr>
        <p:spPr>
          <a:xfrm>
            <a:off x="4644000" y="3467880"/>
            <a:ext cx="6476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4"/>
          <p:cNvSpPr/>
          <p:nvPr/>
        </p:nvSpPr>
        <p:spPr>
          <a:xfrm>
            <a:off x="4507920" y="2741400"/>
            <a:ext cx="599400" cy="30636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5"/>
          <p:cNvSpPr/>
          <p:nvPr/>
        </p:nvSpPr>
        <p:spPr>
          <a:xfrm flipV="1">
            <a:off x="4831920" y="3047760"/>
            <a:ext cx="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" descr=""/>
          <p:cNvPicPr/>
          <p:nvPr/>
        </p:nvPicPr>
        <p:blipFill>
          <a:blip r:embed="rId2"/>
          <a:srcRect l="40509" t="0" r="35174" b="0"/>
          <a:stretch/>
        </p:blipFill>
        <p:spPr>
          <a:xfrm>
            <a:off x="4455000" y="5565240"/>
            <a:ext cx="863640" cy="1887480"/>
          </a:xfrm>
          <a:prstGeom prst="rect">
            <a:avLst/>
          </a:prstGeom>
          <a:ln>
            <a:noFill/>
          </a:ln>
        </p:spPr>
      </p:pic>
      <p:sp>
        <p:nvSpPr>
          <p:cNvPr id="174" name="Line 6"/>
          <p:cNvSpPr/>
          <p:nvPr/>
        </p:nvSpPr>
        <p:spPr>
          <a:xfrm>
            <a:off x="4671000" y="6636240"/>
            <a:ext cx="6476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7"/>
          <p:cNvSpPr/>
          <p:nvPr/>
        </p:nvSpPr>
        <p:spPr>
          <a:xfrm>
            <a:off x="4534920" y="5909760"/>
            <a:ext cx="599400" cy="30636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8"/>
          <p:cNvSpPr/>
          <p:nvPr/>
        </p:nvSpPr>
        <p:spPr>
          <a:xfrm flipV="1">
            <a:off x="5183640" y="5909760"/>
            <a:ext cx="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TextShape 9"/>
          <p:cNvSpPr txBox="1"/>
          <p:nvPr/>
        </p:nvSpPr>
        <p:spPr>
          <a:xfrm>
            <a:off x="50436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 of asexuals expands towards poles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3"/>
          <a:srcRect l="49990" t="0" r="0" b="0"/>
          <a:stretch/>
        </p:blipFill>
        <p:spPr>
          <a:xfrm>
            <a:off x="144000" y="4716360"/>
            <a:ext cx="4025880" cy="285624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4"/>
          <a:srcRect l="0" t="0" r="50711" b="0"/>
          <a:stretch/>
        </p:blipFill>
        <p:spPr>
          <a:xfrm>
            <a:off x="288000" y="2076120"/>
            <a:ext cx="3737880" cy="269100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5"/>
          <a:srcRect l="0" t="0" r="50368" b="0"/>
          <a:stretch/>
        </p:blipFill>
        <p:spPr>
          <a:xfrm>
            <a:off x="5544360" y="2101320"/>
            <a:ext cx="3722760" cy="272340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6"/>
          <a:srcRect l="49625" t="0" r="0" b="0"/>
          <a:stretch/>
        </p:blipFill>
        <p:spPr>
          <a:xfrm>
            <a:off x="5450400" y="4788360"/>
            <a:ext cx="3837600" cy="276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483840" y="1551960"/>
            <a:ext cx="4432320" cy="5364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5163840" y="1551960"/>
            <a:ext cx="4432320" cy="5364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rcRect l="40509" t="0" r="35174" b="0"/>
          <a:stretch/>
        </p:blipFill>
        <p:spPr>
          <a:xfrm>
            <a:off x="4428000" y="2396880"/>
            <a:ext cx="863640" cy="1887480"/>
          </a:xfrm>
          <a:prstGeom prst="rect">
            <a:avLst/>
          </a:prstGeom>
          <a:ln>
            <a:noFill/>
          </a:ln>
        </p:spPr>
      </p:pic>
      <p:sp>
        <p:nvSpPr>
          <p:cNvPr id="185" name="Line 3"/>
          <p:cNvSpPr/>
          <p:nvPr/>
        </p:nvSpPr>
        <p:spPr>
          <a:xfrm>
            <a:off x="4644000" y="3467880"/>
            <a:ext cx="6476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4"/>
          <p:cNvSpPr/>
          <p:nvPr/>
        </p:nvSpPr>
        <p:spPr>
          <a:xfrm>
            <a:off x="4507920" y="2741400"/>
            <a:ext cx="599400" cy="30636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5"/>
          <p:cNvSpPr/>
          <p:nvPr/>
        </p:nvSpPr>
        <p:spPr>
          <a:xfrm flipV="1">
            <a:off x="4831920" y="3047760"/>
            <a:ext cx="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" descr=""/>
          <p:cNvPicPr/>
          <p:nvPr/>
        </p:nvPicPr>
        <p:blipFill>
          <a:blip r:embed="rId2"/>
          <a:srcRect l="40509" t="0" r="35174" b="0"/>
          <a:stretch/>
        </p:blipFill>
        <p:spPr>
          <a:xfrm>
            <a:off x="4455000" y="5565240"/>
            <a:ext cx="863640" cy="1887480"/>
          </a:xfrm>
          <a:prstGeom prst="rect">
            <a:avLst/>
          </a:prstGeom>
          <a:ln>
            <a:noFill/>
          </a:ln>
        </p:spPr>
      </p:pic>
      <p:sp>
        <p:nvSpPr>
          <p:cNvPr id="189" name="Line 6"/>
          <p:cNvSpPr/>
          <p:nvPr/>
        </p:nvSpPr>
        <p:spPr>
          <a:xfrm>
            <a:off x="4671000" y="6636240"/>
            <a:ext cx="6476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7"/>
          <p:cNvSpPr/>
          <p:nvPr/>
        </p:nvSpPr>
        <p:spPr>
          <a:xfrm>
            <a:off x="4534920" y="5909760"/>
            <a:ext cx="599400" cy="30636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8"/>
          <p:cNvSpPr/>
          <p:nvPr/>
        </p:nvSpPr>
        <p:spPr>
          <a:xfrm flipV="1">
            <a:off x="5183640" y="5909760"/>
            <a:ext cx="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TextShape 9"/>
          <p:cNvSpPr txBox="1"/>
          <p:nvPr/>
        </p:nvSpPr>
        <p:spPr>
          <a:xfrm>
            <a:off x="50436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 of asexuals expands towards poles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3"/>
          <a:srcRect l="49990" t="0" r="0" b="0"/>
          <a:stretch/>
        </p:blipFill>
        <p:spPr>
          <a:xfrm>
            <a:off x="144360" y="4716360"/>
            <a:ext cx="4025880" cy="285624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rcRect l="0" t="0" r="50711" b="0"/>
          <a:stretch/>
        </p:blipFill>
        <p:spPr>
          <a:xfrm>
            <a:off x="288360" y="2076120"/>
            <a:ext cx="3737880" cy="269100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5"/>
          <a:srcRect l="0" t="0" r="51084" b="0"/>
          <a:stretch/>
        </p:blipFill>
        <p:spPr>
          <a:xfrm>
            <a:off x="5473440" y="2112480"/>
            <a:ext cx="3706560" cy="275112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6"/>
          <a:srcRect l="49625" t="0" r="0" b="0"/>
          <a:stretch/>
        </p:blipFill>
        <p:spPr>
          <a:xfrm>
            <a:off x="5400000" y="4824360"/>
            <a:ext cx="3796200" cy="273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360000" y="2453040"/>
            <a:ext cx="4825800" cy="4143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the broad niche evolve after transition to asexuality?</a:t>
            </a: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are sexuals with broad niche more likely to give rise to asexuals?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50472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asexuality increases niche width ?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5982120" y="2309760"/>
            <a:ext cx="7106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8035200" y="2309760"/>
            <a:ext cx="7909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5227560" y="6400080"/>
            <a:ext cx="7732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8197920" y="6312600"/>
            <a:ext cx="9936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7"/>
          <p:cNvSpPr/>
          <p:nvPr/>
        </p:nvSpPr>
        <p:spPr>
          <a:xfrm>
            <a:off x="8079120" y="4572720"/>
            <a:ext cx="9583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8"/>
          <p:cNvSpPr/>
          <p:nvPr/>
        </p:nvSpPr>
        <p:spPr>
          <a:xfrm>
            <a:off x="5910120" y="4572720"/>
            <a:ext cx="7552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Line 9"/>
          <p:cNvSpPr/>
          <p:nvPr/>
        </p:nvSpPr>
        <p:spPr>
          <a:xfrm>
            <a:off x="6624000" y="2527920"/>
            <a:ext cx="154296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10"/>
          <p:cNvSpPr/>
          <p:nvPr/>
        </p:nvSpPr>
        <p:spPr>
          <a:xfrm>
            <a:off x="6615000" y="4795920"/>
            <a:ext cx="154296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Line 11"/>
          <p:cNvSpPr/>
          <p:nvPr/>
        </p:nvSpPr>
        <p:spPr>
          <a:xfrm>
            <a:off x="6615000" y="6487920"/>
            <a:ext cx="154296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Line 12"/>
          <p:cNvSpPr/>
          <p:nvPr/>
        </p:nvSpPr>
        <p:spPr>
          <a:xfrm>
            <a:off x="6615000" y="6595920"/>
            <a:ext cx="154296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3"/>
          <p:cNvSpPr/>
          <p:nvPr/>
        </p:nvSpPr>
        <p:spPr>
          <a:xfrm>
            <a:off x="6615000" y="6703920"/>
            <a:ext cx="154296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14"/>
          <p:cNvSpPr/>
          <p:nvPr/>
        </p:nvSpPr>
        <p:spPr>
          <a:xfrm>
            <a:off x="6615000" y="6379920"/>
            <a:ext cx="154296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5"/>
          <p:cNvSpPr/>
          <p:nvPr/>
        </p:nvSpPr>
        <p:spPr>
          <a:xfrm>
            <a:off x="5185800" y="4258800"/>
            <a:ext cx="4381560" cy="318564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6"/>
          <p:cNvSpPr/>
          <p:nvPr/>
        </p:nvSpPr>
        <p:spPr>
          <a:xfrm>
            <a:off x="5185800" y="1661760"/>
            <a:ext cx="4730760" cy="21826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5328000" y="2271240"/>
            <a:ext cx="745200" cy="68112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8722800" y="2235240"/>
            <a:ext cx="745200" cy="68112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8442000" y="2952360"/>
            <a:ext cx="630000" cy="57600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9072000" y="1695240"/>
            <a:ext cx="708840" cy="64800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5"/>
          <a:stretch/>
        </p:blipFill>
        <p:spPr>
          <a:xfrm>
            <a:off x="9144000" y="2868120"/>
            <a:ext cx="704160" cy="64368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6"/>
          <a:stretch/>
        </p:blipFill>
        <p:spPr>
          <a:xfrm>
            <a:off x="5328000" y="4431240"/>
            <a:ext cx="745200" cy="68112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7"/>
          <a:stretch/>
        </p:blipFill>
        <p:spPr>
          <a:xfrm>
            <a:off x="5842800" y="6123240"/>
            <a:ext cx="745200" cy="68112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8"/>
          <a:stretch/>
        </p:blipFill>
        <p:spPr>
          <a:xfrm>
            <a:off x="5562000" y="6840360"/>
            <a:ext cx="630000" cy="57600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9"/>
          <a:stretch/>
        </p:blipFill>
        <p:spPr>
          <a:xfrm>
            <a:off x="6192000" y="5583240"/>
            <a:ext cx="708840" cy="64800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10"/>
          <a:stretch/>
        </p:blipFill>
        <p:spPr>
          <a:xfrm>
            <a:off x="6264000" y="6756120"/>
            <a:ext cx="704160" cy="64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ine 1"/>
          <p:cNvSpPr/>
          <p:nvPr/>
        </p:nvSpPr>
        <p:spPr>
          <a:xfrm>
            <a:off x="4010760" y="3814200"/>
            <a:ext cx="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2"/>
          <p:cNvSpPr/>
          <p:nvPr/>
        </p:nvSpPr>
        <p:spPr>
          <a:xfrm>
            <a:off x="4661280" y="3814200"/>
            <a:ext cx="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3"/>
          <p:cNvSpPr/>
          <p:nvPr/>
        </p:nvSpPr>
        <p:spPr>
          <a:xfrm>
            <a:off x="4000680" y="3814200"/>
            <a:ext cx="67212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4"/>
          <p:cNvSpPr/>
          <p:nvPr/>
        </p:nvSpPr>
        <p:spPr>
          <a:xfrm>
            <a:off x="4335480" y="2334240"/>
            <a:ext cx="0" cy="14803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5"/>
          <p:cNvSpPr/>
          <p:nvPr/>
        </p:nvSpPr>
        <p:spPr>
          <a:xfrm>
            <a:off x="5772600" y="2334240"/>
            <a:ext cx="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Line 6"/>
          <p:cNvSpPr/>
          <p:nvPr/>
        </p:nvSpPr>
        <p:spPr>
          <a:xfrm flipV="1">
            <a:off x="4322160" y="2334240"/>
            <a:ext cx="146232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Line 7"/>
          <p:cNvSpPr/>
          <p:nvPr/>
        </p:nvSpPr>
        <p:spPr>
          <a:xfrm>
            <a:off x="5271480" y="3074040"/>
            <a:ext cx="0" cy="14778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Line 8"/>
          <p:cNvSpPr/>
          <p:nvPr/>
        </p:nvSpPr>
        <p:spPr>
          <a:xfrm>
            <a:off x="6299640" y="3074040"/>
            <a:ext cx="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9"/>
          <p:cNvSpPr/>
          <p:nvPr/>
        </p:nvSpPr>
        <p:spPr>
          <a:xfrm>
            <a:off x="5254200" y="3074040"/>
            <a:ext cx="10634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Line 10"/>
          <p:cNvSpPr/>
          <p:nvPr/>
        </p:nvSpPr>
        <p:spPr>
          <a:xfrm>
            <a:off x="5962680" y="3814200"/>
            <a:ext cx="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Line 11"/>
          <p:cNvSpPr/>
          <p:nvPr/>
        </p:nvSpPr>
        <p:spPr>
          <a:xfrm>
            <a:off x="6612840" y="3814200"/>
            <a:ext cx="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Line 12"/>
          <p:cNvSpPr/>
          <p:nvPr/>
        </p:nvSpPr>
        <p:spPr>
          <a:xfrm>
            <a:off x="5952240" y="3814200"/>
            <a:ext cx="67212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6482520" y="4583520"/>
            <a:ext cx="261000" cy="240840"/>
          </a:xfrm>
          <a:prstGeom prst="rect">
            <a:avLst/>
          </a:prstGeom>
          <a:ln>
            <a:noFill/>
          </a:ln>
        </p:spPr>
      </p:pic>
      <p:sp>
        <p:nvSpPr>
          <p:cNvPr id="236" name="Line 13"/>
          <p:cNvSpPr/>
          <p:nvPr/>
        </p:nvSpPr>
        <p:spPr>
          <a:xfrm flipV="1">
            <a:off x="5036760" y="2041920"/>
            <a:ext cx="0" cy="291960"/>
          </a:xfrm>
          <a:prstGeom prst="line">
            <a:avLst/>
          </a:prstGeom>
          <a:ln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5846400" y="4581360"/>
            <a:ext cx="239760" cy="22104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3894840" y="4581720"/>
            <a:ext cx="239400" cy="221040"/>
          </a:xfrm>
          <a:prstGeom prst="rect">
            <a:avLst/>
          </a:prstGeom>
          <a:ln>
            <a:noFill/>
          </a:ln>
        </p:spPr>
      </p:pic>
      <p:sp>
        <p:nvSpPr>
          <p:cNvPr id="239" name="Line 14"/>
          <p:cNvSpPr/>
          <p:nvPr/>
        </p:nvSpPr>
        <p:spPr>
          <a:xfrm>
            <a:off x="6615360" y="4899240"/>
            <a:ext cx="0" cy="4374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4"/>
          <a:stretch/>
        </p:blipFill>
        <p:spPr>
          <a:xfrm>
            <a:off x="6482520" y="6106680"/>
            <a:ext cx="261000" cy="24084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5"/>
          <a:stretch/>
        </p:blipFill>
        <p:spPr>
          <a:xfrm>
            <a:off x="4522320" y="4577040"/>
            <a:ext cx="261360" cy="240840"/>
          </a:xfrm>
          <a:prstGeom prst="rect">
            <a:avLst/>
          </a:prstGeom>
          <a:ln>
            <a:noFill/>
          </a:ln>
        </p:spPr>
      </p:pic>
      <p:sp>
        <p:nvSpPr>
          <p:cNvPr id="242" name="Line 15"/>
          <p:cNvSpPr/>
          <p:nvPr/>
        </p:nvSpPr>
        <p:spPr>
          <a:xfrm>
            <a:off x="5951160" y="4889520"/>
            <a:ext cx="0" cy="4374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16"/>
          <p:cNvSpPr/>
          <p:nvPr/>
        </p:nvSpPr>
        <p:spPr>
          <a:xfrm>
            <a:off x="4001400" y="4889520"/>
            <a:ext cx="0" cy="4374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" descr=""/>
          <p:cNvPicPr/>
          <p:nvPr/>
        </p:nvPicPr>
        <p:blipFill>
          <a:blip r:embed="rId6"/>
          <a:stretch/>
        </p:blipFill>
        <p:spPr>
          <a:xfrm>
            <a:off x="5320080" y="6106680"/>
            <a:ext cx="260640" cy="24084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7"/>
          <a:stretch/>
        </p:blipFill>
        <p:spPr>
          <a:xfrm>
            <a:off x="5901480" y="6106680"/>
            <a:ext cx="260640" cy="24084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8"/>
          <a:stretch/>
        </p:blipFill>
        <p:spPr>
          <a:xfrm>
            <a:off x="5161320" y="4581360"/>
            <a:ext cx="239760" cy="221040"/>
          </a:xfrm>
          <a:prstGeom prst="rect">
            <a:avLst/>
          </a:prstGeom>
          <a:ln>
            <a:noFill/>
          </a:ln>
        </p:spPr>
      </p:pic>
      <p:sp>
        <p:nvSpPr>
          <p:cNvPr id="247" name="Line 17"/>
          <p:cNvSpPr/>
          <p:nvPr/>
        </p:nvSpPr>
        <p:spPr>
          <a:xfrm>
            <a:off x="5267520" y="4880520"/>
            <a:ext cx="0" cy="4374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" descr=""/>
          <p:cNvPicPr/>
          <p:nvPr/>
        </p:nvPicPr>
        <p:blipFill>
          <a:blip r:embed="rId9"/>
          <a:stretch/>
        </p:blipFill>
        <p:spPr>
          <a:xfrm>
            <a:off x="4276080" y="6107040"/>
            <a:ext cx="260640" cy="240840"/>
          </a:xfrm>
          <a:prstGeom prst="rect">
            <a:avLst/>
          </a:prstGeom>
          <a:ln>
            <a:noFill/>
          </a:ln>
        </p:spPr>
      </p:pic>
      <p:sp>
        <p:nvSpPr>
          <p:cNvPr id="249" name="TextShape 18"/>
          <p:cNvSpPr txBox="1"/>
          <p:nvPr/>
        </p:nvSpPr>
        <p:spPr>
          <a:xfrm>
            <a:off x="3164760" y="5373360"/>
            <a:ext cx="2001960" cy="65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Sister species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TextShape 19"/>
          <p:cNvSpPr txBox="1"/>
          <p:nvPr/>
        </p:nvSpPr>
        <p:spPr>
          <a:xfrm>
            <a:off x="4547520" y="1612440"/>
            <a:ext cx="1486800" cy="37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 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TextShape 20"/>
          <p:cNvSpPr txBox="1"/>
          <p:nvPr/>
        </p:nvSpPr>
        <p:spPr>
          <a:xfrm>
            <a:off x="4692960" y="5998680"/>
            <a:ext cx="682920" cy="409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TextShape 21"/>
          <p:cNvSpPr txBox="1"/>
          <p:nvPr/>
        </p:nvSpPr>
        <p:spPr>
          <a:xfrm>
            <a:off x="487800" y="6521400"/>
            <a:ext cx="940644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number of </a:t>
            </a: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species and </a:t>
            </a: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countries between sister </a:t>
            </a: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and outgroups in </a:t>
            </a: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genera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22"/>
          <p:cNvSpPr txBox="1"/>
          <p:nvPr/>
        </p:nvSpPr>
        <p:spPr>
          <a:xfrm>
            <a:off x="50508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asexuality increases niche width ?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TextShape 23"/>
          <p:cNvSpPr txBox="1"/>
          <p:nvPr/>
        </p:nvSpPr>
        <p:spPr>
          <a:xfrm>
            <a:off x="5289120" y="5373720"/>
            <a:ext cx="2001960" cy="65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Outgroup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504000" y="545040"/>
            <a:ext cx="9071640" cy="4340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 species from which asexual  species diverged already had a large niche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rcRect l="0" t="0" r="0" b="2880"/>
          <a:stretch/>
        </p:blipFill>
        <p:spPr>
          <a:xfrm>
            <a:off x="1100520" y="2328840"/>
            <a:ext cx="7772760" cy="4732920"/>
          </a:xfrm>
          <a:prstGeom prst="rect">
            <a:avLst/>
          </a:prstGeom>
          <a:ln>
            <a:noFill/>
          </a:ln>
        </p:spPr>
      </p:pic>
      <p:sp>
        <p:nvSpPr>
          <p:cNvPr id="257" name="TextShape 2"/>
          <p:cNvSpPr txBox="1"/>
          <p:nvPr/>
        </p:nvSpPr>
        <p:spPr>
          <a:xfrm>
            <a:off x="1944000" y="6876360"/>
            <a:ext cx="144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Outgroup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312000" y="6876360"/>
            <a:ext cx="151200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Sister species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TextShape 4"/>
          <p:cNvSpPr txBox="1"/>
          <p:nvPr/>
        </p:nvSpPr>
        <p:spPr>
          <a:xfrm>
            <a:off x="5796000" y="6876720"/>
            <a:ext cx="144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Outgroup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TextShape 5"/>
          <p:cNvSpPr txBox="1"/>
          <p:nvPr/>
        </p:nvSpPr>
        <p:spPr>
          <a:xfrm>
            <a:off x="7164000" y="6876720"/>
            <a:ext cx="1512000" cy="32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Sister species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50472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504360" y="1589400"/>
            <a:ext cx="6241320" cy="5722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have wider niches: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Found in more countries and hosts than sexuals</a:t>
            </a:r>
            <a:endParaRPr b="0" lang="zxx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zxx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Colonization advantage ?</a:t>
            </a:r>
            <a:endParaRPr b="0" lang="zxx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Their geographical distributions expand more towards poles.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zxx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adaptation to cold climates ?</a:t>
            </a:r>
            <a:endParaRPr b="0" lang="zxx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Ecological attributes favour the transition of asexual lineages.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rcRect l="0" t="0" r="52796" b="31899"/>
          <a:stretch/>
        </p:blipFill>
        <p:spPr>
          <a:xfrm>
            <a:off x="6745680" y="2929320"/>
            <a:ext cx="2848680" cy="2182680"/>
          </a:xfrm>
          <a:prstGeom prst="rect">
            <a:avLst/>
          </a:prstGeom>
          <a:ln>
            <a:noFill/>
          </a:ln>
        </p:spPr>
      </p:pic>
      <p:sp>
        <p:nvSpPr>
          <p:cNvPr id="264" name="Line 3"/>
          <p:cNvSpPr/>
          <p:nvPr/>
        </p:nvSpPr>
        <p:spPr>
          <a:xfrm>
            <a:off x="7065360" y="4748040"/>
            <a:ext cx="2529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"/>
          <p:cNvSpPr/>
          <p:nvPr/>
        </p:nvSpPr>
        <p:spPr>
          <a:xfrm>
            <a:off x="7581240" y="3224880"/>
            <a:ext cx="682560" cy="809280"/>
          </a:xfrm>
          <a:prstGeom prst="ellipse">
            <a:avLst/>
          </a:prstGeom>
          <a:solidFill>
            <a:srgbClr val="ff3333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5"/>
          <p:cNvSpPr/>
          <p:nvPr/>
        </p:nvSpPr>
        <p:spPr>
          <a:xfrm>
            <a:off x="7580880" y="3513960"/>
            <a:ext cx="682560" cy="52020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TextShape 6"/>
          <p:cNvSpPr txBox="1"/>
          <p:nvPr/>
        </p:nvSpPr>
        <p:spPr>
          <a:xfrm>
            <a:off x="7981560" y="5376240"/>
            <a:ext cx="104148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7"/>
          <p:cNvSpPr/>
          <p:nvPr/>
        </p:nvSpPr>
        <p:spPr>
          <a:xfrm flipV="1">
            <a:off x="7827480" y="5455800"/>
            <a:ext cx="199080" cy="190440"/>
          </a:xfrm>
          <a:prstGeom prst="ellipse">
            <a:avLst/>
          </a:prstGeom>
          <a:solidFill>
            <a:srgbClr val="ff0000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8"/>
          <p:cNvSpPr/>
          <p:nvPr/>
        </p:nvSpPr>
        <p:spPr>
          <a:xfrm flipV="1">
            <a:off x="7827480" y="5707800"/>
            <a:ext cx="199080" cy="19044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Acknowledgements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504000" y="1769040"/>
            <a:ext cx="9071640" cy="4340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Casper van der Kooi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Tanja Schwander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Schwander group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504000" y="282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Supplementary slides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216000" y="2273040"/>
            <a:ext cx="5544000" cy="5134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 and sexual species were often found to differ in host range and geographical distribution.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Never tested on a large scale analysis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TextShape 3"/>
          <p:cNvSpPr txBox="1"/>
          <p:nvPr/>
        </p:nvSpPr>
        <p:spPr>
          <a:xfrm>
            <a:off x="0" y="7128360"/>
            <a:ext cx="10080000" cy="401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der Kooi, C. J. and Schwander, T. (2014).  Evolution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rcRect l="66265" t="0" r="791" b="0"/>
          <a:stretch/>
        </p:blipFill>
        <p:spPr>
          <a:xfrm>
            <a:off x="5574240" y="1135440"/>
            <a:ext cx="4505400" cy="5704920"/>
          </a:xfrm>
          <a:prstGeom prst="rect">
            <a:avLst/>
          </a:prstGeom>
          <a:ln>
            <a:noFill/>
          </a:ln>
        </p:spPr>
      </p:pic>
      <p:sp>
        <p:nvSpPr>
          <p:cNvPr id="46" name="TextShape 4"/>
          <p:cNvSpPr txBox="1"/>
          <p:nvPr/>
        </p:nvSpPr>
        <p:spPr>
          <a:xfrm>
            <a:off x="6552000" y="6336360"/>
            <a:ext cx="302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Aptinothrips rufus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Haplodiploid arthropods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504000" y="1697040"/>
            <a:ext cx="7563960" cy="4340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Occurs in many insect species 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Offspring can develop without egg fertilization (parthenogenetically)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5348160" y="4035240"/>
            <a:ext cx="2719800" cy="339408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4"/>
          <p:cNvSpPr/>
          <p:nvPr/>
        </p:nvSpPr>
        <p:spPr>
          <a:xfrm>
            <a:off x="533160" y="4035240"/>
            <a:ext cx="4458960" cy="339408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5"/>
          <p:cNvSpPr/>
          <p:nvPr/>
        </p:nvSpPr>
        <p:spPr>
          <a:xfrm>
            <a:off x="1029240" y="4497480"/>
            <a:ext cx="46692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Line 6"/>
          <p:cNvSpPr/>
          <p:nvPr/>
        </p:nvSpPr>
        <p:spPr>
          <a:xfrm flipV="1">
            <a:off x="1262520" y="4964040"/>
            <a:ext cx="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Line 7"/>
          <p:cNvSpPr/>
          <p:nvPr/>
        </p:nvSpPr>
        <p:spPr>
          <a:xfrm>
            <a:off x="1103400" y="5123160"/>
            <a:ext cx="3182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Line 8"/>
          <p:cNvSpPr/>
          <p:nvPr/>
        </p:nvSpPr>
        <p:spPr>
          <a:xfrm>
            <a:off x="809280" y="6410160"/>
            <a:ext cx="3182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Line 9"/>
          <p:cNvSpPr/>
          <p:nvPr/>
        </p:nvSpPr>
        <p:spPr>
          <a:xfrm flipV="1">
            <a:off x="841320" y="6378120"/>
            <a:ext cx="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10"/>
          <p:cNvSpPr/>
          <p:nvPr/>
        </p:nvSpPr>
        <p:spPr>
          <a:xfrm flipH="1" flipV="1">
            <a:off x="853920" y="642276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1"/>
          <p:cNvSpPr/>
          <p:nvPr/>
        </p:nvSpPr>
        <p:spPr>
          <a:xfrm>
            <a:off x="999360" y="6603840"/>
            <a:ext cx="466560" cy="46692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Line 12"/>
          <p:cNvSpPr/>
          <p:nvPr/>
        </p:nvSpPr>
        <p:spPr>
          <a:xfrm>
            <a:off x="1256760" y="5492520"/>
            <a:ext cx="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Line 13"/>
          <p:cNvSpPr/>
          <p:nvPr/>
        </p:nvSpPr>
        <p:spPr>
          <a:xfrm>
            <a:off x="2615040" y="4333680"/>
            <a:ext cx="3182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Line 14"/>
          <p:cNvSpPr/>
          <p:nvPr/>
        </p:nvSpPr>
        <p:spPr>
          <a:xfrm flipV="1">
            <a:off x="2647080" y="4301640"/>
            <a:ext cx="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Line 15"/>
          <p:cNvSpPr/>
          <p:nvPr/>
        </p:nvSpPr>
        <p:spPr>
          <a:xfrm flipH="1" flipV="1">
            <a:off x="2659680" y="434628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6"/>
          <p:cNvSpPr/>
          <p:nvPr/>
        </p:nvSpPr>
        <p:spPr>
          <a:xfrm>
            <a:off x="2804760" y="4527360"/>
            <a:ext cx="466920" cy="46692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7"/>
          <p:cNvSpPr/>
          <p:nvPr/>
        </p:nvSpPr>
        <p:spPr>
          <a:xfrm>
            <a:off x="3888360" y="4527360"/>
            <a:ext cx="466560" cy="46692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Line 18"/>
          <p:cNvSpPr/>
          <p:nvPr/>
        </p:nvSpPr>
        <p:spPr>
          <a:xfrm flipV="1">
            <a:off x="4121640" y="4994280"/>
            <a:ext cx="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Line 19"/>
          <p:cNvSpPr/>
          <p:nvPr/>
        </p:nvSpPr>
        <p:spPr>
          <a:xfrm>
            <a:off x="3962160" y="5153400"/>
            <a:ext cx="3182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TextShape 20"/>
          <p:cNvSpPr txBox="1"/>
          <p:nvPr/>
        </p:nvSpPr>
        <p:spPr>
          <a:xfrm>
            <a:off x="3426120" y="4630320"/>
            <a:ext cx="54504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Line 21"/>
          <p:cNvSpPr/>
          <p:nvPr/>
        </p:nvSpPr>
        <p:spPr>
          <a:xfrm>
            <a:off x="3603960" y="5484960"/>
            <a:ext cx="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2"/>
          <p:cNvSpPr/>
          <p:nvPr/>
        </p:nvSpPr>
        <p:spPr>
          <a:xfrm>
            <a:off x="3376800" y="6543720"/>
            <a:ext cx="46656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Line 23"/>
          <p:cNvSpPr/>
          <p:nvPr/>
        </p:nvSpPr>
        <p:spPr>
          <a:xfrm flipV="1">
            <a:off x="3610080" y="7010280"/>
            <a:ext cx="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24"/>
          <p:cNvSpPr/>
          <p:nvPr/>
        </p:nvSpPr>
        <p:spPr>
          <a:xfrm>
            <a:off x="3450600" y="7169760"/>
            <a:ext cx="3182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5"/>
          <p:cNvSpPr/>
          <p:nvPr/>
        </p:nvSpPr>
        <p:spPr>
          <a:xfrm>
            <a:off x="6446160" y="4481280"/>
            <a:ext cx="466920" cy="46692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Line 26"/>
          <p:cNvSpPr/>
          <p:nvPr/>
        </p:nvSpPr>
        <p:spPr>
          <a:xfrm flipV="1">
            <a:off x="6679440" y="4948200"/>
            <a:ext cx="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27"/>
          <p:cNvSpPr/>
          <p:nvPr/>
        </p:nvSpPr>
        <p:spPr>
          <a:xfrm>
            <a:off x="6520320" y="5107320"/>
            <a:ext cx="3182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Line 28"/>
          <p:cNvSpPr/>
          <p:nvPr/>
        </p:nvSpPr>
        <p:spPr>
          <a:xfrm>
            <a:off x="6673320" y="5476680"/>
            <a:ext cx="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29"/>
          <p:cNvSpPr/>
          <p:nvPr/>
        </p:nvSpPr>
        <p:spPr>
          <a:xfrm>
            <a:off x="6446160" y="6543720"/>
            <a:ext cx="46692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Line 30"/>
          <p:cNvSpPr/>
          <p:nvPr/>
        </p:nvSpPr>
        <p:spPr>
          <a:xfrm flipV="1">
            <a:off x="6679440" y="7010280"/>
            <a:ext cx="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Line 31"/>
          <p:cNvSpPr/>
          <p:nvPr/>
        </p:nvSpPr>
        <p:spPr>
          <a:xfrm>
            <a:off x="6520320" y="7169760"/>
            <a:ext cx="3182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1194120" y="4578120"/>
            <a:ext cx="136440" cy="31896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rcRect l="0" t="0" r="48666" b="0"/>
          <a:stretch/>
        </p:blipFill>
        <p:spPr>
          <a:xfrm>
            <a:off x="1163880" y="6684840"/>
            <a:ext cx="69840" cy="31896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3"/>
          <a:stretch/>
        </p:blipFill>
        <p:spPr>
          <a:xfrm>
            <a:off x="3541320" y="6624720"/>
            <a:ext cx="136440" cy="318960"/>
          </a:xfrm>
          <a:prstGeom prst="rect">
            <a:avLst/>
          </a:prstGeom>
          <a:ln>
            <a:noFill/>
          </a:ln>
        </p:spPr>
      </p:pic>
      <p:pic>
        <p:nvPicPr>
          <p:cNvPr id="307" name="" descr=""/>
          <p:cNvPicPr/>
          <p:nvPr/>
        </p:nvPicPr>
        <p:blipFill>
          <a:blip r:embed="rId4"/>
          <a:srcRect l="46248" t="0" r="0" b="0"/>
          <a:stretch/>
        </p:blipFill>
        <p:spPr>
          <a:xfrm>
            <a:off x="4026240" y="4608360"/>
            <a:ext cx="73080" cy="31896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5"/>
          <a:srcRect l="0" t="0" r="50639" b="0"/>
          <a:stretch/>
        </p:blipFill>
        <p:spPr>
          <a:xfrm>
            <a:off x="2969640" y="4608360"/>
            <a:ext cx="66960" cy="31896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6"/>
          <a:stretch/>
        </p:blipFill>
        <p:spPr>
          <a:xfrm>
            <a:off x="6610680" y="4548240"/>
            <a:ext cx="136800" cy="31896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7"/>
          <a:stretch/>
        </p:blipFill>
        <p:spPr>
          <a:xfrm>
            <a:off x="6610680" y="6624720"/>
            <a:ext cx="136800" cy="31896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8"/>
          <a:srcRect l="48888" t="0" r="0" b="0"/>
          <a:stretch/>
        </p:blipFill>
        <p:spPr>
          <a:xfrm>
            <a:off x="4119840" y="4608360"/>
            <a:ext cx="69840" cy="318960"/>
          </a:xfrm>
          <a:prstGeom prst="rect">
            <a:avLst/>
          </a:prstGeom>
          <a:ln>
            <a:noFill/>
          </a:ln>
        </p:spPr>
      </p:pic>
      <p:sp>
        <p:nvSpPr>
          <p:cNvPr id="312" name="TextShape 32"/>
          <p:cNvSpPr txBox="1"/>
          <p:nvPr/>
        </p:nvSpPr>
        <p:spPr>
          <a:xfrm>
            <a:off x="578160" y="4093560"/>
            <a:ext cx="939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TextShape 33"/>
          <p:cNvSpPr txBox="1"/>
          <p:nvPr/>
        </p:nvSpPr>
        <p:spPr>
          <a:xfrm>
            <a:off x="5393160" y="4093560"/>
            <a:ext cx="10602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9"/>
          <a:srcRect l="5384" t="0" r="3775" b="0"/>
          <a:stretch/>
        </p:blipFill>
        <p:spPr>
          <a:xfrm>
            <a:off x="8239320" y="6284520"/>
            <a:ext cx="1809360" cy="126288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10"/>
          <a:srcRect l="6793" t="0" r="4662" b="0"/>
          <a:stretch/>
        </p:blipFill>
        <p:spPr>
          <a:xfrm>
            <a:off x="8272440" y="3457440"/>
            <a:ext cx="1513440" cy="1277280"/>
          </a:xfrm>
          <a:prstGeom prst="rect">
            <a:avLst/>
          </a:prstGeom>
          <a:ln>
            <a:noFill/>
          </a:ln>
        </p:spPr>
      </p:pic>
      <p:pic>
        <p:nvPicPr>
          <p:cNvPr id="316" name="" descr=""/>
          <p:cNvPicPr/>
          <p:nvPr/>
        </p:nvPicPr>
        <p:blipFill>
          <a:blip r:embed="rId11"/>
          <a:stretch/>
        </p:blipFill>
        <p:spPr>
          <a:xfrm>
            <a:off x="8151480" y="999360"/>
            <a:ext cx="1812240" cy="152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flowchart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1668960" y="2508840"/>
            <a:ext cx="1355040" cy="1091160"/>
          </a:xfrm>
          <a:prstGeom prst="rect">
            <a:avLst/>
          </a:prstGeom>
          <a:ln>
            <a:noFill/>
          </a:ln>
        </p:spPr>
      </p:pic>
      <p:sp>
        <p:nvSpPr>
          <p:cNvPr id="319" name="Line 2"/>
          <p:cNvSpPr/>
          <p:nvPr/>
        </p:nvSpPr>
        <p:spPr>
          <a:xfrm>
            <a:off x="4644000" y="2988000"/>
            <a:ext cx="237024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Line 3"/>
          <p:cNvSpPr/>
          <p:nvPr/>
        </p:nvSpPr>
        <p:spPr>
          <a:xfrm>
            <a:off x="2304000" y="4284000"/>
            <a:ext cx="0" cy="126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1670760" y="5760000"/>
            <a:ext cx="1241280" cy="1241280"/>
          </a:xfrm>
          <a:prstGeom prst="rect">
            <a:avLst/>
          </a:prstGeom>
          <a:ln>
            <a:noFill/>
          </a:ln>
        </p:spPr>
      </p:pic>
      <p:sp>
        <p:nvSpPr>
          <p:cNvPr id="322" name="TextShape 4"/>
          <p:cNvSpPr txBox="1"/>
          <p:nvPr/>
        </p:nvSpPr>
        <p:spPr>
          <a:xfrm>
            <a:off x="1620000" y="3924000"/>
            <a:ext cx="1368000" cy="3650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9360" rIns="99360" tIns="54360" bIns="54360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5"/>
          <p:cNvSpPr txBox="1"/>
          <p:nvPr/>
        </p:nvSpPr>
        <p:spPr>
          <a:xfrm>
            <a:off x="3168000" y="2556000"/>
            <a:ext cx="1476000" cy="87696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9360" rIns="99360" tIns="54360" bIns="5436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Body length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3"/>
          <a:stretch/>
        </p:blipFill>
        <p:spPr>
          <a:xfrm>
            <a:off x="7014240" y="2340000"/>
            <a:ext cx="1409760" cy="1409760"/>
          </a:xfrm>
          <a:prstGeom prst="rect">
            <a:avLst/>
          </a:prstGeom>
          <a:ln>
            <a:noFill/>
          </a:ln>
        </p:spPr>
      </p:pic>
      <p:sp>
        <p:nvSpPr>
          <p:cNvPr id="325" name="Line 6"/>
          <p:cNvSpPr/>
          <p:nvPr/>
        </p:nvSpPr>
        <p:spPr>
          <a:xfrm>
            <a:off x="3024000" y="6300000"/>
            <a:ext cx="4680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7"/>
          <p:cNvSpPr/>
          <p:nvPr/>
        </p:nvSpPr>
        <p:spPr>
          <a:xfrm flipV="1">
            <a:off x="7699680" y="3977280"/>
            <a:ext cx="0" cy="234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504360" y="301320"/>
            <a:ext cx="9071640" cy="126216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Data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270000" y="1630080"/>
            <a:ext cx="9808920" cy="588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flowchart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1102320" y="3744000"/>
            <a:ext cx="913680" cy="925200"/>
          </a:xfrm>
          <a:prstGeom prst="rect">
            <a:avLst/>
          </a:prstGeom>
          <a:ln>
            <a:noFill/>
          </a:ln>
        </p:spPr>
      </p:pic>
      <p:sp>
        <p:nvSpPr>
          <p:cNvPr id="331" name="TextShape 2"/>
          <p:cNvSpPr txBox="1"/>
          <p:nvPr/>
        </p:nvSpPr>
        <p:spPr>
          <a:xfrm>
            <a:off x="756000" y="3384000"/>
            <a:ext cx="1739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NHM Database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Line 3"/>
          <p:cNvSpPr/>
          <p:nvPr/>
        </p:nvSpPr>
        <p:spPr>
          <a:xfrm flipH="1">
            <a:off x="1512000" y="5337000"/>
            <a:ext cx="2880" cy="747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832320" y="5980320"/>
            <a:ext cx="1363680" cy="1363680"/>
          </a:xfrm>
          <a:prstGeom prst="rect">
            <a:avLst/>
          </a:prstGeom>
          <a:ln>
            <a:noFill/>
          </a:ln>
        </p:spPr>
      </p:pic>
      <p:sp>
        <p:nvSpPr>
          <p:cNvPr id="334" name="TextShape 4"/>
          <p:cNvSpPr txBox="1"/>
          <p:nvPr/>
        </p:nvSpPr>
        <p:spPr>
          <a:xfrm>
            <a:off x="883440" y="4716000"/>
            <a:ext cx="1339560" cy="6210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9360" rIns="99360" tIns="54360" bIns="5436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TextShape 5"/>
          <p:cNvSpPr txBox="1"/>
          <p:nvPr/>
        </p:nvSpPr>
        <p:spPr>
          <a:xfrm>
            <a:off x="2052000" y="6906960"/>
            <a:ext cx="1338480" cy="3650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9360" rIns="99360" tIns="54360" bIns="5436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TextShape 6"/>
          <p:cNvSpPr txBox="1"/>
          <p:nvPr/>
        </p:nvSpPr>
        <p:spPr>
          <a:xfrm>
            <a:off x="2052000" y="6399000"/>
            <a:ext cx="1339560" cy="3650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txBody>
          <a:bodyPr lIns="99360" rIns="99360" tIns="54360" bIns="5436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Line 7"/>
          <p:cNvSpPr/>
          <p:nvPr/>
        </p:nvSpPr>
        <p:spPr>
          <a:xfrm flipV="1">
            <a:off x="4464000" y="4805640"/>
            <a:ext cx="0" cy="180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Line 8"/>
          <p:cNvSpPr/>
          <p:nvPr/>
        </p:nvSpPr>
        <p:spPr>
          <a:xfrm>
            <a:off x="3391560" y="6588000"/>
            <a:ext cx="10800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" descr=""/>
          <p:cNvPicPr/>
          <p:nvPr/>
        </p:nvPicPr>
        <p:blipFill>
          <a:blip r:embed="rId3"/>
          <a:stretch/>
        </p:blipFill>
        <p:spPr>
          <a:xfrm>
            <a:off x="3991680" y="3676680"/>
            <a:ext cx="927360" cy="92736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4"/>
          <a:stretch/>
        </p:blipFill>
        <p:spPr>
          <a:xfrm>
            <a:off x="7670880" y="3403800"/>
            <a:ext cx="1191600" cy="1191600"/>
          </a:xfrm>
          <a:prstGeom prst="rect">
            <a:avLst/>
          </a:prstGeom>
          <a:ln>
            <a:noFill/>
          </a:ln>
        </p:spPr>
      </p:pic>
      <p:sp>
        <p:nvSpPr>
          <p:cNvPr id="341" name="Line 9"/>
          <p:cNvSpPr/>
          <p:nvPr/>
        </p:nvSpPr>
        <p:spPr>
          <a:xfrm flipV="1">
            <a:off x="8280000" y="4814640"/>
            <a:ext cx="0" cy="22881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Line 10"/>
          <p:cNvSpPr/>
          <p:nvPr/>
        </p:nvSpPr>
        <p:spPr>
          <a:xfrm>
            <a:off x="3390480" y="7102800"/>
            <a:ext cx="490716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11"/>
          <p:cNvSpPr/>
          <p:nvPr/>
        </p:nvSpPr>
        <p:spPr>
          <a:xfrm>
            <a:off x="5042880" y="3895920"/>
            <a:ext cx="2553840" cy="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TextShape 12"/>
          <p:cNvSpPr txBox="1"/>
          <p:nvPr/>
        </p:nvSpPr>
        <p:spPr>
          <a:xfrm>
            <a:off x="3854160" y="3021120"/>
            <a:ext cx="24379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Nominatim: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Extracting coordinates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TextShape 13"/>
          <p:cNvSpPr txBox="1"/>
          <p:nvPr/>
        </p:nvSpPr>
        <p:spPr>
          <a:xfrm>
            <a:off x="7310520" y="3021480"/>
            <a:ext cx="20703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Stored for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14"/>
          <p:cNvSpPr txBox="1"/>
          <p:nvPr/>
        </p:nvSpPr>
        <p:spPr>
          <a:xfrm>
            <a:off x="505080" y="184500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genera with at least one known parthenogen were used.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3490560" y="3160440"/>
            <a:ext cx="4998960" cy="374796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72360" y="1542600"/>
            <a:ext cx="9936360" cy="1560960"/>
          </a:xfrm>
          <a:prstGeom prst="rect">
            <a:avLst/>
          </a:prstGeom>
          <a:ln>
            <a:noFill/>
          </a:ln>
        </p:spPr>
      </p:pic>
      <p:sp>
        <p:nvSpPr>
          <p:cNvPr id="349" name="TextShape 1"/>
          <p:cNvSpPr txBox="1"/>
          <p:nvPr/>
        </p:nvSpPr>
        <p:spPr>
          <a:xfrm>
            <a:off x="504360" y="301320"/>
            <a:ext cx="9071640" cy="126216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Data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GLMM with permutation approach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Line 2"/>
          <p:cNvSpPr/>
          <p:nvPr/>
        </p:nvSpPr>
        <p:spPr>
          <a:xfrm>
            <a:off x="2756880" y="1820520"/>
            <a:ext cx="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Line 3"/>
          <p:cNvSpPr/>
          <p:nvPr/>
        </p:nvSpPr>
        <p:spPr>
          <a:xfrm>
            <a:off x="2330640" y="2430720"/>
            <a:ext cx="0" cy="127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Line 4"/>
          <p:cNvSpPr/>
          <p:nvPr/>
        </p:nvSpPr>
        <p:spPr>
          <a:xfrm>
            <a:off x="3208320" y="2446200"/>
            <a:ext cx="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Line 5"/>
          <p:cNvSpPr/>
          <p:nvPr/>
        </p:nvSpPr>
        <p:spPr>
          <a:xfrm>
            <a:off x="2313000" y="2446200"/>
            <a:ext cx="9104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Line 6"/>
          <p:cNvSpPr/>
          <p:nvPr/>
        </p:nvSpPr>
        <p:spPr>
          <a:xfrm>
            <a:off x="2919960" y="3071880"/>
            <a:ext cx="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Line 7"/>
          <p:cNvSpPr/>
          <p:nvPr/>
        </p:nvSpPr>
        <p:spPr>
          <a:xfrm>
            <a:off x="3476520" y="3071880"/>
            <a:ext cx="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Line 8"/>
          <p:cNvSpPr/>
          <p:nvPr/>
        </p:nvSpPr>
        <p:spPr>
          <a:xfrm>
            <a:off x="2910960" y="3071880"/>
            <a:ext cx="5756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2221560" y="3716640"/>
            <a:ext cx="223560" cy="20340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2814840" y="3722400"/>
            <a:ext cx="223560" cy="20376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3"/>
          <a:stretch/>
        </p:blipFill>
        <p:spPr>
          <a:xfrm>
            <a:off x="3364920" y="3722400"/>
            <a:ext cx="223560" cy="203760"/>
          </a:xfrm>
          <a:prstGeom prst="rect">
            <a:avLst/>
          </a:prstGeom>
          <a:ln>
            <a:noFill/>
          </a:ln>
        </p:spPr>
      </p:pic>
      <p:sp>
        <p:nvSpPr>
          <p:cNvPr id="361" name="Line 9"/>
          <p:cNvSpPr/>
          <p:nvPr/>
        </p:nvSpPr>
        <p:spPr>
          <a:xfrm>
            <a:off x="2211840" y="3950640"/>
            <a:ext cx="1373400" cy="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TextShape 10"/>
          <p:cNvSpPr txBox="1"/>
          <p:nvPr/>
        </p:nvSpPr>
        <p:spPr>
          <a:xfrm>
            <a:off x="2450160" y="3917880"/>
            <a:ext cx="852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4"/>
          <a:stretch/>
        </p:blipFill>
        <p:spPr>
          <a:xfrm>
            <a:off x="2824200" y="4524120"/>
            <a:ext cx="223560" cy="20340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5"/>
          <a:stretch/>
        </p:blipFill>
        <p:spPr>
          <a:xfrm>
            <a:off x="3375720" y="4529880"/>
            <a:ext cx="223560" cy="203760"/>
          </a:xfrm>
          <a:prstGeom prst="rect">
            <a:avLst/>
          </a:prstGeom>
          <a:ln>
            <a:noFill/>
          </a:ln>
        </p:spPr>
      </p:pic>
      <p:pic>
        <p:nvPicPr>
          <p:cNvPr id="365" name="" descr=""/>
          <p:cNvPicPr/>
          <p:nvPr/>
        </p:nvPicPr>
        <p:blipFill>
          <a:blip r:embed="rId6"/>
          <a:stretch/>
        </p:blipFill>
        <p:spPr>
          <a:xfrm>
            <a:off x="2214000" y="4529880"/>
            <a:ext cx="223560" cy="203760"/>
          </a:xfrm>
          <a:prstGeom prst="rect">
            <a:avLst/>
          </a:prstGeom>
          <a:ln>
            <a:noFill/>
          </a:ln>
        </p:spPr>
      </p:pic>
      <p:pic>
        <p:nvPicPr>
          <p:cNvPr id="366" name="" descr=""/>
          <p:cNvPicPr/>
          <p:nvPr/>
        </p:nvPicPr>
        <p:blipFill>
          <a:blip r:embed="rId7"/>
          <a:stretch/>
        </p:blipFill>
        <p:spPr>
          <a:xfrm>
            <a:off x="3370680" y="4308120"/>
            <a:ext cx="223560" cy="20340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8"/>
          <a:stretch/>
        </p:blipFill>
        <p:spPr>
          <a:xfrm>
            <a:off x="2215800" y="4313880"/>
            <a:ext cx="223560" cy="203760"/>
          </a:xfrm>
          <a:prstGeom prst="rect">
            <a:avLst/>
          </a:prstGeom>
          <a:ln>
            <a:noFill/>
          </a:ln>
        </p:spPr>
      </p:pic>
      <p:sp>
        <p:nvSpPr>
          <p:cNvPr id="368" name="TextShape 11"/>
          <p:cNvSpPr txBox="1"/>
          <p:nvPr/>
        </p:nvSpPr>
        <p:spPr>
          <a:xfrm>
            <a:off x="236520" y="3750840"/>
            <a:ext cx="1134720" cy="447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TextShape 12"/>
          <p:cNvSpPr txBox="1"/>
          <p:nvPr/>
        </p:nvSpPr>
        <p:spPr>
          <a:xfrm>
            <a:off x="202320" y="4489920"/>
            <a:ext cx="1580760" cy="98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13"/>
          <p:cNvSpPr/>
          <p:nvPr/>
        </p:nvSpPr>
        <p:spPr>
          <a:xfrm>
            <a:off x="1716480" y="3666600"/>
            <a:ext cx="138240" cy="603360"/>
          </a:xfrm>
          <a:custGeom>
            <a:avLst/>
            <a:gdLst/>
            <a:ahLst/>
            <a:rect l="0" t="0" r="r" b="b"/>
            <a:pathLst>
              <a:path w="386" h="1677">
                <a:moveTo>
                  <a:pt x="385" y="0"/>
                </a:moveTo>
                <a:cubicBezTo>
                  <a:pt x="288" y="0"/>
                  <a:pt x="192" y="69"/>
                  <a:pt x="192" y="139"/>
                </a:cubicBezTo>
                <a:lnTo>
                  <a:pt x="192" y="712"/>
                </a:lnTo>
                <a:cubicBezTo>
                  <a:pt x="192" y="782"/>
                  <a:pt x="96" y="852"/>
                  <a:pt x="0" y="852"/>
                </a:cubicBezTo>
                <a:cubicBezTo>
                  <a:pt x="96" y="852"/>
                  <a:pt x="192" y="921"/>
                  <a:pt x="192" y="991"/>
                </a:cubicBezTo>
                <a:lnTo>
                  <a:pt x="192" y="1537"/>
                </a:lnTo>
                <a:cubicBezTo>
                  <a:pt x="192" y="1607"/>
                  <a:pt x="288" y="1676"/>
                  <a:pt x="385" y="1676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4"/>
          <p:cNvSpPr/>
          <p:nvPr/>
        </p:nvSpPr>
        <p:spPr>
          <a:xfrm>
            <a:off x="4037760" y="3570480"/>
            <a:ext cx="715320" cy="121176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15"/>
          <p:cNvSpPr/>
          <p:nvPr/>
        </p:nvSpPr>
        <p:spPr>
          <a:xfrm>
            <a:off x="3600000" y="4566600"/>
            <a:ext cx="445320" cy="124560"/>
          </a:xfrm>
          <a:custGeom>
            <a:avLst/>
            <a:gdLst/>
            <a:ahLst/>
            <a:rect l="0" t="0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6"/>
          <p:cNvSpPr/>
          <p:nvPr/>
        </p:nvSpPr>
        <p:spPr>
          <a:xfrm>
            <a:off x="3600000" y="4337640"/>
            <a:ext cx="445320" cy="124560"/>
          </a:xfrm>
          <a:custGeom>
            <a:avLst/>
            <a:gdLst/>
            <a:ahLst/>
            <a:rect l="0" t="0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7"/>
          <p:cNvSpPr/>
          <p:nvPr/>
        </p:nvSpPr>
        <p:spPr>
          <a:xfrm>
            <a:off x="3600000" y="3756240"/>
            <a:ext cx="445320" cy="124560"/>
          </a:xfrm>
          <a:custGeom>
            <a:avLst/>
            <a:gdLst/>
            <a:ahLst/>
            <a:rect l="0" t="0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8"/>
          <p:cNvSpPr/>
          <p:nvPr/>
        </p:nvSpPr>
        <p:spPr>
          <a:xfrm>
            <a:off x="5245920" y="4317840"/>
            <a:ext cx="138240" cy="888840"/>
          </a:xfrm>
          <a:custGeom>
            <a:avLst/>
            <a:gdLst/>
            <a:ahLst/>
            <a:rect l="0" t="0" r="r" b="b"/>
            <a:pathLst>
              <a:path w="386" h="2471">
                <a:moveTo>
                  <a:pt x="0" y="0"/>
                </a:moveTo>
                <a:cubicBezTo>
                  <a:pt x="97" y="0"/>
                  <a:pt x="193" y="102"/>
                  <a:pt x="193" y="205"/>
                </a:cubicBezTo>
                <a:lnTo>
                  <a:pt x="193" y="1049"/>
                </a:lnTo>
                <a:cubicBezTo>
                  <a:pt x="193" y="1152"/>
                  <a:pt x="289" y="1254"/>
                  <a:pt x="385" y="1254"/>
                </a:cubicBezTo>
                <a:cubicBezTo>
                  <a:pt x="289" y="1254"/>
                  <a:pt x="193" y="1357"/>
                  <a:pt x="193" y="1460"/>
                </a:cubicBezTo>
                <a:lnTo>
                  <a:pt x="193" y="2264"/>
                </a:lnTo>
                <a:cubicBezTo>
                  <a:pt x="193" y="2367"/>
                  <a:pt x="97" y="2470"/>
                  <a:pt x="0" y="247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TextShape 19"/>
          <p:cNvSpPr txBox="1"/>
          <p:nvPr/>
        </p:nvSpPr>
        <p:spPr>
          <a:xfrm>
            <a:off x="5359320" y="4669560"/>
            <a:ext cx="12963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20"/>
          <p:cNvSpPr/>
          <p:nvPr/>
        </p:nvSpPr>
        <p:spPr>
          <a:xfrm>
            <a:off x="1717200" y="4312800"/>
            <a:ext cx="138240" cy="928440"/>
          </a:xfrm>
          <a:custGeom>
            <a:avLst/>
            <a:gdLst/>
            <a:ahLst/>
            <a:rect l="0" t="0" r="r" b="b"/>
            <a:pathLst>
              <a:path w="386" h="2581">
                <a:moveTo>
                  <a:pt x="385" y="0"/>
                </a:moveTo>
                <a:cubicBezTo>
                  <a:pt x="288" y="0"/>
                  <a:pt x="192" y="107"/>
                  <a:pt x="192" y="215"/>
                </a:cubicBezTo>
                <a:lnTo>
                  <a:pt x="192" y="1095"/>
                </a:lnTo>
                <a:cubicBezTo>
                  <a:pt x="192" y="1203"/>
                  <a:pt x="96" y="1310"/>
                  <a:pt x="0" y="1310"/>
                </a:cubicBezTo>
                <a:cubicBezTo>
                  <a:pt x="96" y="1310"/>
                  <a:pt x="192" y="1418"/>
                  <a:pt x="192" y="1525"/>
                </a:cubicBezTo>
                <a:lnTo>
                  <a:pt x="192" y="2365"/>
                </a:lnTo>
                <a:cubicBezTo>
                  <a:pt x="192" y="2472"/>
                  <a:pt x="288" y="2580"/>
                  <a:pt x="385" y="258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8" name="" descr=""/>
          <p:cNvPicPr/>
          <p:nvPr/>
        </p:nvPicPr>
        <p:blipFill>
          <a:blip r:embed="rId9"/>
          <a:stretch/>
        </p:blipFill>
        <p:spPr>
          <a:xfrm>
            <a:off x="6589440" y="2526120"/>
            <a:ext cx="3479400" cy="3531960"/>
          </a:xfrm>
          <a:prstGeom prst="rect">
            <a:avLst/>
          </a:prstGeom>
          <a:ln>
            <a:noFill/>
          </a:ln>
        </p:spPr>
      </p:pic>
      <p:sp>
        <p:nvSpPr>
          <p:cNvPr id="379" name="TextShape 21"/>
          <p:cNvSpPr txBox="1"/>
          <p:nvPr/>
        </p:nvSpPr>
        <p:spPr>
          <a:xfrm>
            <a:off x="5179680" y="3481920"/>
            <a:ext cx="1233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2"/>
          <p:cNvSpPr txBox="1"/>
          <p:nvPr/>
        </p:nvSpPr>
        <p:spPr>
          <a:xfrm>
            <a:off x="1892520" y="4728600"/>
            <a:ext cx="20811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[...]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10,000 simulations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23"/>
          <p:cNvSpPr/>
          <p:nvPr/>
        </p:nvSpPr>
        <p:spPr>
          <a:xfrm>
            <a:off x="4752360" y="4566960"/>
            <a:ext cx="445320" cy="124560"/>
          </a:xfrm>
          <a:custGeom>
            <a:avLst/>
            <a:gdLst/>
            <a:ahLst/>
            <a:rect l="0" t="0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24"/>
          <p:cNvSpPr/>
          <p:nvPr/>
        </p:nvSpPr>
        <p:spPr>
          <a:xfrm>
            <a:off x="4752360" y="4338000"/>
            <a:ext cx="445320" cy="124560"/>
          </a:xfrm>
          <a:custGeom>
            <a:avLst/>
            <a:gdLst/>
            <a:ahLst/>
            <a:rect l="0" t="0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25"/>
          <p:cNvSpPr/>
          <p:nvPr/>
        </p:nvSpPr>
        <p:spPr>
          <a:xfrm>
            <a:off x="4752360" y="3756600"/>
            <a:ext cx="445320" cy="124560"/>
          </a:xfrm>
          <a:custGeom>
            <a:avLst/>
            <a:gdLst/>
            <a:ahLst/>
            <a:rect l="0" t="0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" descr=""/>
          <p:cNvPicPr/>
          <p:nvPr/>
        </p:nvPicPr>
        <p:blipFill>
          <a:blip r:embed="rId10"/>
          <a:stretch/>
        </p:blipFill>
        <p:spPr>
          <a:xfrm>
            <a:off x="504000" y="2217240"/>
            <a:ext cx="208440" cy="18972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11"/>
          <a:stretch/>
        </p:blipFill>
        <p:spPr>
          <a:xfrm>
            <a:off x="514080" y="2513880"/>
            <a:ext cx="223560" cy="20376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12"/>
          <a:stretch/>
        </p:blipFill>
        <p:spPr>
          <a:xfrm>
            <a:off x="2819880" y="4313880"/>
            <a:ext cx="223560" cy="203760"/>
          </a:xfrm>
          <a:prstGeom prst="rect">
            <a:avLst/>
          </a:prstGeom>
          <a:ln>
            <a:noFill/>
          </a:ln>
        </p:spPr>
      </p:pic>
      <p:sp>
        <p:nvSpPr>
          <p:cNvPr id="387" name="TextShape 26"/>
          <p:cNvSpPr txBox="1"/>
          <p:nvPr/>
        </p:nvSpPr>
        <p:spPr>
          <a:xfrm>
            <a:off x="648000" y="2124360"/>
            <a:ext cx="7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TextShape 27"/>
          <p:cNvSpPr txBox="1"/>
          <p:nvPr/>
        </p:nvSpPr>
        <p:spPr>
          <a:xfrm>
            <a:off x="648000" y="2412360"/>
            <a:ext cx="7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504000" y="1769040"/>
            <a:ext cx="4605120" cy="4340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with unknown reproductive mode considered sexual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variables strongly correlate with number of publications (ref) 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504360" y="301320"/>
            <a:ext cx="9071640" cy="126216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5109120" y="2772720"/>
            <a:ext cx="4888080" cy="416664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Latitude range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483840" y="1551960"/>
            <a:ext cx="4432320" cy="11484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pair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TextShape 3"/>
          <p:cNvSpPr txBox="1"/>
          <p:nvPr/>
        </p:nvSpPr>
        <p:spPr>
          <a:xfrm>
            <a:off x="5163840" y="1551960"/>
            <a:ext cx="4432320" cy="11484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genus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rcRect l="40509" t="12924" r="35174" b="0"/>
          <a:stretch/>
        </p:blipFill>
        <p:spPr>
          <a:xfrm>
            <a:off x="8811000" y="193320"/>
            <a:ext cx="863640" cy="1643400"/>
          </a:xfrm>
          <a:prstGeom prst="rect">
            <a:avLst/>
          </a:prstGeom>
          <a:ln>
            <a:noFill/>
          </a:ln>
        </p:spPr>
      </p:pic>
      <p:sp>
        <p:nvSpPr>
          <p:cNvPr id="396" name="Line 4"/>
          <p:cNvSpPr/>
          <p:nvPr/>
        </p:nvSpPr>
        <p:spPr>
          <a:xfrm>
            <a:off x="9027000" y="1020240"/>
            <a:ext cx="6476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5"/>
          <p:cNvSpPr/>
          <p:nvPr/>
        </p:nvSpPr>
        <p:spPr>
          <a:xfrm>
            <a:off x="8890920" y="293760"/>
            <a:ext cx="599400" cy="30636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6"/>
          <p:cNvSpPr/>
          <p:nvPr/>
        </p:nvSpPr>
        <p:spPr>
          <a:xfrm flipV="1">
            <a:off x="9942120" y="291240"/>
            <a:ext cx="0" cy="302760"/>
          </a:xfrm>
          <a:prstGeom prst="line">
            <a:avLst/>
          </a:prstGeom>
          <a:ln w="19080">
            <a:solidFill>
              <a:srgbClr val="0099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Line 7"/>
          <p:cNvSpPr/>
          <p:nvPr/>
        </p:nvSpPr>
        <p:spPr>
          <a:xfrm flipV="1">
            <a:off x="9214920" y="600120"/>
            <a:ext cx="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Line 8"/>
          <p:cNvSpPr/>
          <p:nvPr/>
        </p:nvSpPr>
        <p:spPr>
          <a:xfrm flipV="1">
            <a:off x="9539640" y="293760"/>
            <a:ext cx="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Line 9"/>
          <p:cNvSpPr/>
          <p:nvPr/>
        </p:nvSpPr>
        <p:spPr>
          <a:xfrm>
            <a:off x="9168840" y="293760"/>
            <a:ext cx="772920" cy="0"/>
          </a:xfrm>
          <a:prstGeom prst="line">
            <a:avLst/>
          </a:prstGeom>
          <a:ln w="10080">
            <a:solidFill>
              <a:srgbClr val="000000"/>
            </a:solidFill>
            <a:custDash>
              <a:ds d="700000" sp="7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Line 10"/>
          <p:cNvSpPr/>
          <p:nvPr/>
        </p:nvSpPr>
        <p:spPr>
          <a:xfrm>
            <a:off x="9158400" y="600120"/>
            <a:ext cx="783720" cy="0"/>
          </a:xfrm>
          <a:prstGeom prst="line">
            <a:avLst/>
          </a:prstGeom>
          <a:ln w="10080">
            <a:solidFill>
              <a:srgbClr val="000000"/>
            </a:solidFill>
            <a:custDash>
              <a:ds d="700000" sp="7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3" name="" descr=""/>
          <p:cNvPicPr/>
          <p:nvPr/>
        </p:nvPicPr>
        <p:blipFill>
          <a:blip r:embed="rId2"/>
          <a:stretch/>
        </p:blipFill>
        <p:spPr>
          <a:xfrm>
            <a:off x="117000" y="2736360"/>
            <a:ext cx="4527000" cy="4433400"/>
          </a:xfrm>
          <a:prstGeom prst="rect">
            <a:avLst/>
          </a:prstGeom>
          <a:ln>
            <a:noFill/>
          </a:ln>
        </p:spPr>
      </p:pic>
      <p:pic>
        <p:nvPicPr>
          <p:cNvPr id="404" name="" descr=""/>
          <p:cNvPicPr/>
          <p:nvPr/>
        </p:nvPicPr>
        <p:blipFill>
          <a:blip r:embed="rId3"/>
          <a:stretch/>
        </p:blipFill>
        <p:spPr>
          <a:xfrm>
            <a:off x="4851360" y="2827440"/>
            <a:ext cx="4472640" cy="444492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04000" y="1769040"/>
            <a:ext cx="9619560" cy="4340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Removing species with low number of publications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 off: bias vs power 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504360" y="301320"/>
            <a:ext cx="9071640" cy="126216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07" name="Table 3"/>
          <p:cNvGraphicFramePr/>
          <p:nvPr/>
        </p:nvGraphicFramePr>
        <p:xfrm>
          <a:off x="504000" y="3042720"/>
          <a:ext cx="7356600" cy="4319280"/>
        </p:xfrm>
        <a:graphic>
          <a:graphicData uri="http://schemas.openxmlformats.org/drawingml/2006/table">
            <a:tbl>
              <a:tblPr/>
              <a:tblGrid>
                <a:gridCol w="1247760"/>
                <a:gridCol w="985320"/>
                <a:gridCol w="1379520"/>
                <a:gridCol w="996480"/>
                <a:gridCol w="1335600"/>
                <a:gridCol w="1412280"/>
              </a:tblGrid>
              <a:tr h="7196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Reference Cutoff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species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N.countries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N.hosts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Min.dist.eq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Max.dist.eq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8328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1089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0.0004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0.0012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0.035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0.0082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0.074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14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0.0234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0.0244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0.2006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0.1452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504000" y="1697040"/>
            <a:ext cx="9071640" cy="4340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Poorly studied species: unknown reproductive mode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considered sexual</a:t>
            </a:r>
            <a:endParaRPr b="0" lang="zxx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 species will have fewer known hosts and countries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are consistent when including only well studied species (&gt;10 publications)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rcRect l="0" t="0" r="0" b="6417"/>
          <a:stretch/>
        </p:blipFill>
        <p:spPr>
          <a:xfrm>
            <a:off x="144000" y="4664160"/>
            <a:ext cx="9162360" cy="247716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2"/>
          <a:srcRect l="0" t="0" r="0" b="6417"/>
          <a:stretch/>
        </p:blipFill>
        <p:spPr>
          <a:xfrm>
            <a:off x="144000" y="4664160"/>
            <a:ext cx="9913320" cy="2680200"/>
          </a:xfrm>
          <a:prstGeom prst="rect">
            <a:avLst/>
          </a:prstGeom>
          <a:ln>
            <a:noFill/>
          </a:ln>
        </p:spPr>
      </p:pic>
      <p:sp>
        <p:nvSpPr>
          <p:cNvPr id="412" name="TextShape 3"/>
          <p:cNvSpPr txBox="1"/>
          <p:nvPr/>
        </p:nvSpPr>
        <p:spPr>
          <a:xfrm>
            <a:off x="2772000" y="7179840"/>
            <a:ext cx="72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TextShape 4"/>
          <p:cNvSpPr txBox="1"/>
          <p:nvPr/>
        </p:nvSpPr>
        <p:spPr>
          <a:xfrm>
            <a:off x="3492000" y="7179840"/>
            <a:ext cx="72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TextShape 5"/>
          <p:cNvSpPr txBox="1"/>
          <p:nvPr/>
        </p:nvSpPr>
        <p:spPr>
          <a:xfrm>
            <a:off x="684000" y="7148880"/>
            <a:ext cx="72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TextShape 6"/>
          <p:cNvSpPr txBox="1"/>
          <p:nvPr/>
        </p:nvSpPr>
        <p:spPr>
          <a:xfrm>
            <a:off x="1404000" y="7148880"/>
            <a:ext cx="72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TextShape 7"/>
          <p:cNvSpPr txBox="1"/>
          <p:nvPr/>
        </p:nvSpPr>
        <p:spPr>
          <a:xfrm>
            <a:off x="4680000" y="7179840"/>
            <a:ext cx="72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TextShape 8"/>
          <p:cNvSpPr txBox="1"/>
          <p:nvPr/>
        </p:nvSpPr>
        <p:spPr>
          <a:xfrm>
            <a:off x="5400000" y="7179840"/>
            <a:ext cx="72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TextShape 9"/>
          <p:cNvSpPr txBox="1"/>
          <p:nvPr/>
        </p:nvSpPr>
        <p:spPr>
          <a:xfrm>
            <a:off x="6624000" y="7179840"/>
            <a:ext cx="72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TextShape 10"/>
          <p:cNvSpPr txBox="1"/>
          <p:nvPr/>
        </p:nvSpPr>
        <p:spPr>
          <a:xfrm>
            <a:off x="7344000" y="7179840"/>
            <a:ext cx="72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TextShape 11"/>
          <p:cNvSpPr txBox="1"/>
          <p:nvPr/>
        </p:nvSpPr>
        <p:spPr>
          <a:xfrm>
            <a:off x="8640000" y="7179840"/>
            <a:ext cx="72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TextShape 12"/>
          <p:cNvSpPr txBox="1"/>
          <p:nvPr/>
        </p:nvSpPr>
        <p:spPr>
          <a:xfrm>
            <a:off x="9360000" y="7179840"/>
            <a:ext cx="72000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study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04000" y="214380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and sexuals have different ecologies and distributions ?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have more host species ?</a:t>
            </a:r>
            <a:endParaRPr b="0" lang="zxx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occupy larger regions than sexuals ?</a:t>
            </a:r>
            <a:endParaRPr b="0" lang="zxx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Focusing on the Chalcidoidea superfamily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Chalcidoidea ?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252000" y="1589040"/>
            <a:ext cx="97848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parthenogenetic species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Well studied, many species relevant for biocontrol.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Great database available!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750680" y="3274560"/>
            <a:ext cx="6578640" cy="4296600"/>
          </a:xfrm>
          <a:prstGeom prst="rect">
            <a:avLst/>
          </a:prstGeom>
          <a:ln>
            <a:noFill/>
          </a:ln>
        </p:spPr>
      </p:pic>
      <p:sp>
        <p:nvSpPr>
          <p:cNvPr id="52" name="TextShape 3"/>
          <p:cNvSpPr txBox="1"/>
          <p:nvPr/>
        </p:nvSpPr>
        <p:spPr>
          <a:xfrm>
            <a:off x="4644720" y="5441040"/>
            <a:ext cx="3687840" cy="3182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zxx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Records for ~31'000 species of Chalcidoidea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zxx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species and distribution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20920" y="435960"/>
            <a:ext cx="4432320" cy="65912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Gathered by hand in literature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 sex vs asex between the most closely related  species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200920" y="436320"/>
            <a:ext cx="4432320" cy="65912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data from the same database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asex vs sex in each genera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Line 3"/>
          <p:cNvSpPr/>
          <p:nvPr/>
        </p:nvSpPr>
        <p:spPr>
          <a:xfrm>
            <a:off x="1218960" y="4947840"/>
            <a:ext cx="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Line 4"/>
          <p:cNvSpPr/>
          <p:nvPr/>
        </p:nvSpPr>
        <p:spPr>
          <a:xfrm>
            <a:off x="1840320" y="4947840"/>
            <a:ext cx="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Line 5"/>
          <p:cNvSpPr/>
          <p:nvPr/>
        </p:nvSpPr>
        <p:spPr>
          <a:xfrm>
            <a:off x="1208880" y="4947840"/>
            <a:ext cx="6422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Line 6"/>
          <p:cNvSpPr/>
          <p:nvPr/>
        </p:nvSpPr>
        <p:spPr>
          <a:xfrm>
            <a:off x="1540080" y="4195800"/>
            <a:ext cx="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Line 7"/>
          <p:cNvSpPr/>
          <p:nvPr/>
        </p:nvSpPr>
        <p:spPr>
          <a:xfrm>
            <a:off x="2161080" y="4195800"/>
            <a:ext cx="0" cy="1503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Line 8"/>
          <p:cNvSpPr/>
          <p:nvPr/>
        </p:nvSpPr>
        <p:spPr>
          <a:xfrm>
            <a:off x="1529640" y="4195800"/>
            <a:ext cx="6422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Line 9"/>
          <p:cNvSpPr/>
          <p:nvPr/>
        </p:nvSpPr>
        <p:spPr>
          <a:xfrm>
            <a:off x="1882440" y="3444120"/>
            <a:ext cx="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Line 10"/>
          <p:cNvSpPr/>
          <p:nvPr/>
        </p:nvSpPr>
        <p:spPr>
          <a:xfrm>
            <a:off x="3255840" y="3444120"/>
            <a:ext cx="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Line 11"/>
          <p:cNvSpPr/>
          <p:nvPr/>
        </p:nvSpPr>
        <p:spPr>
          <a:xfrm flipV="1">
            <a:off x="1870200" y="3444120"/>
            <a:ext cx="139716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Line 12"/>
          <p:cNvSpPr/>
          <p:nvPr/>
        </p:nvSpPr>
        <p:spPr>
          <a:xfrm>
            <a:off x="2777040" y="4195800"/>
            <a:ext cx="0" cy="1501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Line 13"/>
          <p:cNvSpPr/>
          <p:nvPr/>
        </p:nvSpPr>
        <p:spPr>
          <a:xfrm>
            <a:off x="3759480" y="4195800"/>
            <a:ext cx="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Line 14"/>
          <p:cNvSpPr/>
          <p:nvPr/>
        </p:nvSpPr>
        <p:spPr>
          <a:xfrm>
            <a:off x="2760480" y="4195800"/>
            <a:ext cx="101592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Line 15"/>
          <p:cNvSpPr/>
          <p:nvPr/>
        </p:nvSpPr>
        <p:spPr>
          <a:xfrm>
            <a:off x="3437640" y="4947840"/>
            <a:ext cx="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Line 16"/>
          <p:cNvSpPr/>
          <p:nvPr/>
        </p:nvSpPr>
        <p:spPr>
          <a:xfrm>
            <a:off x="4059000" y="4947840"/>
            <a:ext cx="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Line 17"/>
          <p:cNvSpPr/>
          <p:nvPr/>
        </p:nvSpPr>
        <p:spPr>
          <a:xfrm>
            <a:off x="3427560" y="4947840"/>
            <a:ext cx="6422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2048040" y="5737680"/>
            <a:ext cx="232200" cy="2278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3318840" y="5722560"/>
            <a:ext cx="249480" cy="2440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1727640" y="5737320"/>
            <a:ext cx="232920" cy="22860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4"/>
          <a:stretch/>
        </p:blipFill>
        <p:spPr>
          <a:xfrm>
            <a:off x="2653560" y="5729400"/>
            <a:ext cx="249480" cy="24444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5"/>
          <a:stretch/>
        </p:blipFill>
        <p:spPr>
          <a:xfrm>
            <a:off x="3934440" y="5729400"/>
            <a:ext cx="249480" cy="244440"/>
          </a:xfrm>
          <a:prstGeom prst="rect">
            <a:avLst/>
          </a:prstGeom>
          <a:ln>
            <a:noFill/>
          </a:ln>
        </p:spPr>
      </p:pic>
      <p:sp>
        <p:nvSpPr>
          <p:cNvPr id="75" name="Line 18"/>
          <p:cNvSpPr/>
          <p:nvPr/>
        </p:nvSpPr>
        <p:spPr>
          <a:xfrm>
            <a:off x="1093320" y="5991840"/>
            <a:ext cx="1186920" cy="324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Line 19"/>
          <p:cNvSpPr/>
          <p:nvPr/>
        </p:nvSpPr>
        <p:spPr>
          <a:xfrm flipV="1">
            <a:off x="3318840" y="6003360"/>
            <a:ext cx="83736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TextShape 20"/>
          <p:cNvSpPr txBox="1"/>
          <p:nvPr/>
        </p:nvSpPr>
        <p:spPr>
          <a:xfrm>
            <a:off x="1425600" y="6050520"/>
            <a:ext cx="776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1"/>
          <p:cNvSpPr txBox="1"/>
          <p:nvPr/>
        </p:nvSpPr>
        <p:spPr>
          <a:xfrm>
            <a:off x="3426480" y="6050520"/>
            <a:ext cx="776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6"/>
          <a:stretch/>
        </p:blipFill>
        <p:spPr>
          <a:xfrm>
            <a:off x="1100520" y="5737320"/>
            <a:ext cx="232920" cy="228600"/>
          </a:xfrm>
          <a:prstGeom prst="rect">
            <a:avLst/>
          </a:prstGeom>
          <a:ln>
            <a:noFill/>
          </a:ln>
        </p:spPr>
      </p:pic>
      <p:sp>
        <p:nvSpPr>
          <p:cNvPr id="80" name="Line 22"/>
          <p:cNvSpPr/>
          <p:nvPr/>
        </p:nvSpPr>
        <p:spPr>
          <a:xfrm flipV="1">
            <a:off x="2553120" y="3147120"/>
            <a:ext cx="0" cy="297000"/>
          </a:xfrm>
          <a:prstGeom prst="line">
            <a:avLst/>
          </a:prstGeom>
          <a:ln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TextShape 23"/>
          <p:cNvSpPr txBox="1"/>
          <p:nvPr/>
        </p:nvSpPr>
        <p:spPr>
          <a:xfrm>
            <a:off x="7031880" y="5779800"/>
            <a:ext cx="1380600" cy="119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24"/>
          <p:cNvSpPr/>
          <p:nvPr/>
        </p:nvSpPr>
        <p:spPr>
          <a:xfrm>
            <a:off x="6582600" y="4284000"/>
            <a:ext cx="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Line 25"/>
          <p:cNvSpPr/>
          <p:nvPr/>
        </p:nvSpPr>
        <p:spPr>
          <a:xfrm>
            <a:off x="7150320" y="4284000"/>
            <a:ext cx="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Line 26"/>
          <p:cNvSpPr/>
          <p:nvPr/>
        </p:nvSpPr>
        <p:spPr>
          <a:xfrm>
            <a:off x="5478120" y="4284000"/>
            <a:ext cx="168516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Line 27"/>
          <p:cNvSpPr/>
          <p:nvPr/>
        </p:nvSpPr>
        <p:spPr>
          <a:xfrm>
            <a:off x="6284520" y="3596760"/>
            <a:ext cx="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28"/>
          <p:cNvSpPr/>
          <p:nvPr/>
        </p:nvSpPr>
        <p:spPr>
          <a:xfrm>
            <a:off x="7320960" y="2909880"/>
            <a:ext cx="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29"/>
          <p:cNvSpPr/>
          <p:nvPr/>
        </p:nvSpPr>
        <p:spPr>
          <a:xfrm>
            <a:off x="8437320" y="3596760"/>
            <a:ext cx="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30"/>
          <p:cNvSpPr/>
          <p:nvPr/>
        </p:nvSpPr>
        <p:spPr>
          <a:xfrm>
            <a:off x="6270120" y="3596760"/>
            <a:ext cx="217944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" descr=""/>
          <p:cNvPicPr/>
          <p:nvPr/>
        </p:nvPicPr>
        <p:blipFill>
          <a:blip r:embed="rId7"/>
          <a:stretch/>
        </p:blipFill>
        <p:spPr>
          <a:xfrm>
            <a:off x="7041960" y="5005440"/>
            <a:ext cx="212400" cy="2084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8"/>
          <a:stretch/>
        </p:blipFill>
        <p:spPr>
          <a:xfrm>
            <a:off x="7476120" y="4991760"/>
            <a:ext cx="227880" cy="2232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9"/>
          <a:stretch/>
        </p:blipFill>
        <p:spPr>
          <a:xfrm>
            <a:off x="5918040" y="5005080"/>
            <a:ext cx="212400" cy="2088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10"/>
          <a:stretch/>
        </p:blipFill>
        <p:spPr>
          <a:xfrm>
            <a:off x="5379480" y="4997520"/>
            <a:ext cx="227880" cy="2239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11"/>
          <a:stretch/>
        </p:blipFill>
        <p:spPr>
          <a:xfrm>
            <a:off x="6474600" y="5005080"/>
            <a:ext cx="212400" cy="208800"/>
          </a:xfrm>
          <a:prstGeom prst="rect">
            <a:avLst/>
          </a:prstGeom>
          <a:ln>
            <a:noFill/>
          </a:ln>
        </p:spPr>
      </p:pic>
      <p:sp>
        <p:nvSpPr>
          <p:cNvPr id="94" name="Line 31"/>
          <p:cNvSpPr/>
          <p:nvPr/>
        </p:nvSpPr>
        <p:spPr>
          <a:xfrm>
            <a:off x="6023880" y="4284000"/>
            <a:ext cx="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32"/>
          <p:cNvSpPr/>
          <p:nvPr/>
        </p:nvSpPr>
        <p:spPr>
          <a:xfrm>
            <a:off x="5490720" y="4284360"/>
            <a:ext cx="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33"/>
          <p:cNvSpPr/>
          <p:nvPr/>
        </p:nvSpPr>
        <p:spPr>
          <a:xfrm>
            <a:off x="8683920" y="4280760"/>
            <a:ext cx="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34"/>
          <p:cNvSpPr/>
          <p:nvPr/>
        </p:nvSpPr>
        <p:spPr>
          <a:xfrm>
            <a:off x="9251640" y="4280760"/>
            <a:ext cx="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35"/>
          <p:cNvSpPr/>
          <p:nvPr/>
        </p:nvSpPr>
        <p:spPr>
          <a:xfrm>
            <a:off x="7579440" y="4280760"/>
            <a:ext cx="1684800" cy="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" descr=""/>
          <p:cNvPicPr/>
          <p:nvPr/>
        </p:nvPicPr>
        <p:blipFill>
          <a:blip r:embed="rId12"/>
          <a:stretch/>
        </p:blipFill>
        <p:spPr>
          <a:xfrm>
            <a:off x="8019720" y="5002560"/>
            <a:ext cx="212040" cy="2084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13"/>
          <a:stretch/>
        </p:blipFill>
        <p:spPr>
          <a:xfrm>
            <a:off x="9148680" y="5002200"/>
            <a:ext cx="212760" cy="20880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14"/>
          <a:stretch/>
        </p:blipFill>
        <p:spPr>
          <a:xfrm>
            <a:off x="7480440" y="4995000"/>
            <a:ext cx="227880" cy="2232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15"/>
          <a:stretch/>
        </p:blipFill>
        <p:spPr>
          <a:xfrm>
            <a:off x="8575920" y="5002200"/>
            <a:ext cx="212400" cy="208800"/>
          </a:xfrm>
          <a:prstGeom prst="rect">
            <a:avLst/>
          </a:prstGeom>
          <a:ln>
            <a:noFill/>
          </a:ln>
        </p:spPr>
      </p:pic>
      <p:sp>
        <p:nvSpPr>
          <p:cNvPr id="103" name="Line 36"/>
          <p:cNvSpPr/>
          <p:nvPr/>
        </p:nvSpPr>
        <p:spPr>
          <a:xfrm>
            <a:off x="8125200" y="4281120"/>
            <a:ext cx="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37"/>
          <p:cNvSpPr/>
          <p:nvPr/>
        </p:nvSpPr>
        <p:spPr>
          <a:xfrm>
            <a:off x="7591680" y="4281480"/>
            <a:ext cx="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TextShape 38"/>
          <p:cNvSpPr txBox="1"/>
          <p:nvPr/>
        </p:nvSpPr>
        <p:spPr>
          <a:xfrm>
            <a:off x="8134200" y="5390640"/>
            <a:ext cx="984960" cy="1032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Line 39"/>
          <p:cNvSpPr/>
          <p:nvPr/>
        </p:nvSpPr>
        <p:spPr>
          <a:xfrm flipV="1">
            <a:off x="5399280" y="5747400"/>
            <a:ext cx="4000320" cy="108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40"/>
          <p:cNvSpPr/>
          <p:nvPr/>
        </p:nvSpPr>
        <p:spPr>
          <a:xfrm flipV="1">
            <a:off x="7452000" y="5312880"/>
            <a:ext cx="1958760" cy="72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TextShape 41"/>
          <p:cNvSpPr txBox="1"/>
          <p:nvPr/>
        </p:nvSpPr>
        <p:spPr>
          <a:xfrm>
            <a:off x="648000" y="6408360"/>
            <a:ext cx="417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133 species across 32 pairs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 asexuals, 83 sexuals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42"/>
          <p:cNvSpPr txBox="1"/>
          <p:nvPr/>
        </p:nvSpPr>
        <p:spPr>
          <a:xfrm>
            <a:off x="5328000" y="6408360"/>
            <a:ext cx="417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8357 species across 66 genera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136 asexuals, 8221 sexuals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6"/>
          <a:stretch/>
        </p:blipFill>
        <p:spPr>
          <a:xfrm>
            <a:off x="4284000" y="7270920"/>
            <a:ext cx="208440" cy="189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17"/>
          <a:stretch/>
        </p:blipFill>
        <p:spPr>
          <a:xfrm>
            <a:off x="5194080" y="7279560"/>
            <a:ext cx="223560" cy="203760"/>
          </a:xfrm>
          <a:prstGeom prst="rect">
            <a:avLst/>
          </a:prstGeom>
          <a:ln>
            <a:noFill/>
          </a:ln>
        </p:spPr>
      </p:pic>
      <p:sp>
        <p:nvSpPr>
          <p:cNvPr id="112" name="TextShape 43"/>
          <p:cNvSpPr txBox="1"/>
          <p:nvPr/>
        </p:nvSpPr>
        <p:spPr>
          <a:xfrm>
            <a:off x="4428000" y="7178040"/>
            <a:ext cx="7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44"/>
          <p:cNvSpPr txBox="1"/>
          <p:nvPr/>
        </p:nvSpPr>
        <p:spPr>
          <a:xfrm>
            <a:off x="5328000" y="7178040"/>
            <a:ext cx="7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have more host species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483840" y="1551960"/>
            <a:ext cx="4432320" cy="11484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pair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TextShape 3"/>
          <p:cNvSpPr txBox="1"/>
          <p:nvPr/>
        </p:nvSpPr>
        <p:spPr>
          <a:xfrm>
            <a:off x="5163840" y="1551960"/>
            <a:ext cx="4432320" cy="11484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genus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TextShape 4"/>
          <p:cNvSpPr txBox="1"/>
          <p:nvPr/>
        </p:nvSpPr>
        <p:spPr>
          <a:xfrm>
            <a:off x="2673720" y="6545160"/>
            <a:ext cx="4732560" cy="403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Generalized linear mixed models: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5"/>
          <p:cNvSpPr txBox="1"/>
          <p:nvPr/>
        </p:nvSpPr>
        <p:spPr>
          <a:xfrm>
            <a:off x="72000" y="7031160"/>
            <a:ext cx="4608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n.hosts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 / pair)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6"/>
          <p:cNvSpPr txBox="1"/>
          <p:nvPr/>
        </p:nvSpPr>
        <p:spPr>
          <a:xfrm>
            <a:off x="5410080" y="7025760"/>
            <a:ext cx="4597920" cy="43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n.hosts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(1| genus)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2185" r="50552" b="6"/>
          <a:stretch/>
        </p:blipFill>
        <p:spPr>
          <a:xfrm>
            <a:off x="55800" y="2952360"/>
            <a:ext cx="4983840" cy="364752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rcRect l="0" t="0" r="51083" b="0"/>
          <a:stretch/>
        </p:blipFill>
        <p:spPr>
          <a:xfrm>
            <a:off x="5077440" y="2982240"/>
            <a:ext cx="4930200" cy="357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have more host species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483840" y="1551960"/>
            <a:ext cx="4432320" cy="11484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pair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5163840" y="1551960"/>
            <a:ext cx="4432320" cy="11484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genus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4"/>
          <p:cNvSpPr txBox="1"/>
          <p:nvPr/>
        </p:nvSpPr>
        <p:spPr>
          <a:xfrm>
            <a:off x="2673720" y="6545160"/>
            <a:ext cx="4732560" cy="403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Generalized linear mixed models: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5"/>
          <p:cNvSpPr txBox="1"/>
          <p:nvPr/>
        </p:nvSpPr>
        <p:spPr>
          <a:xfrm>
            <a:off x="72000" y="7031160"/>
            <a:ext cx="4608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n.hosts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 / pair)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6"/>
          <p:cNvSpPr txBox="1"/>
          <p:nvPr/>
        </p:nvSpPr>
        <p:spPr>
          <a:xfrm>
            <a:off x="5410080" y="7025760"/>
            <a:ext cx="4597920" cy="43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n.hosts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(1| genus)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rcRect l="0" t="2185" r="50552" b="6"/>
          <a:stretch/>
        </p:blipFill>
        <p:spPr>
          <a:xfrm>
            <a:off x="55800" y="2952360"/>
            <a:ext cx="4983840" cy="36475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rcRect l="0" t="0" r="50369" b="0"/>
          <a:stretch/>
        </p:blipFill>
        <p:spPr>
          <a:xfrm>
            <a:off x="4789440" y="2946240"/>
            <a:ext cx="5002200" cy="357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are found in more countries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83840" y="1551960"/>
            <a:ext cx="4432320" cy="11484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pair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5163840" y="1551960"/>
            <a:ext cx="4432320" cy="11484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genus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4"/>
          <p:cNvSpPr txBox="1"/>
          <p:nvPr/>
        </p:nvSpPr>
        <p:spPr>
          <a:xfrm>
            <a:off x="2673720" y="6545160"/>
            <a:ext cx="4732560" cy="403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Generalized linear mixed models: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5"/>
          <p:cNvSpPr txBox="1"/>
          <p:nvPr/>
        </p:nvSpPr>
        <p:spPr>
          <a:xfrm>
            <a:off x="216000" y="7031160"/>
            <a:ext cx="504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n.countries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 / pair)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6"/>
          <p:cNvSpPr txBox="1"/>
          <p:nvPr/>
        </p:nvSpPr>
        <p:spPr>
          <a:xfrm>
            <a:off x="5410080" y="7025760"/>
            <a:ext cx="4597920" cy="43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n.countries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50157" t="2185" r="0" b="6"/>
          <a:stretch/>
        </p:blipFill>
        <p:spPr>
          <a:xfrm>
            <a:off x="36000" y="2952360"/>
            <a:ext cx="5023440" cy="364752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rcRect l="49626" t="0" r="0" b="0"/>
          <a:stretch/>
        </p:blipFill>
        <p:spPr>
          <a:xfrm>
            <a:off x="4824000" y="2946240"/>
            <a:ext cx="5077080" cy="357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zxx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are found in more countries</a:t>
            </a:r>
            <a:endParaRPr b="0" lang="zxx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483840" y="1551960"/>
            <a:ext cx="4432320" cy="11484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pair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163840" y="1551960"/>
            <a:ext cx="4432320" cy="11484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Values per genus</a:t>
            </a:r>
            <a:endParaRPr b="0" lang="zxx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TextShape 4"/>
          <p:cNvSpPr txBox="1"/>
          <p:nvPr/>
        </p:nvSpPr>
        <p:spPr>
          <a:xfrm>
            <a:off x="2673720" y="6545160"/>
            <a:ext cx="4732560" cy="403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Generalized linear mixed models: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5"/>
          <p:cNvSpPr txBox="1"/>
          <p:nvPr/>
        </p:nvSpPr>
        <p:spPr>
          <a:xfrm>
            <a:off x="216000" y="7031160"/>
            <a:ext cx="50400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n.countries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 / pair)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TextShape 6"/>
          <p:cNvSpPr txBox="1"/>
          <p:nvPr/>
        </p:nvSpPr>
        <p:spPr>
          <a:xfrm>
            <a:off x="5410080" y="7025760"/>
            <a:ext cx="4597920" cy="43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n.countries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(1| genus)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50157" t="2185" r="0" b="6"/>
          <a:stretch/>
        </p:blipFill>
        <p:spPr>
          <a:xfrm>
            <a:off x="35640" y="2952000"/>
            <a:ext cx="5023440" cy="364752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rcRect l="50340" t="0" r="0" b="0"/>
          <a:stretch/>
        </p:blipFill>
        <p:spPr>
          <a:xfrm>
            <a:off x="4896000" y="2982240"/>
            <a:ext cx="5005080" cy="357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3318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2009-04-16T11:32:32Z</dcterms:created>
  <dc:creator/>
  <dc:description/>
  <dc:language>en-GB</dc:language>
  <cp:lastModifiedBy/>
  <dcterms:modified xsi:type="dcterms:W3CDTF">2017-02-01T09:33:12Z</dcterms:modified>
  <cp:revision>272</cp:revision>
  <dc:subject/>
  <dc:title/>
</cp:coreProperties>
</file>